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6AFF7-8D69-4B71-BAAB-8DF31FD55C01}" type="datetimeFigureOut">
              <a:rPr lang="en-US" smtClean="0"/>
              <a:pPr/>
              <a:t>12/27/2011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67CDD-DCC8-4239-B515-FF98868019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6AFF7-8D69-4B71-BAAB-8DF31FD55C01}" type="datetimeFigureOut">
              <a:rPr lang="en-US" smtClean="0"/>
              <a:pPr/>
              <a:t>12/27/2011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67CDD-DCC8-4239-B515-FF98868019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hyperlink" Target="http://chemistry.about.com/library/glossary/bldef507.htm"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chemistry.about.com/library/glossary/bldef533.htm" TargetMode="External"/><Relationship Id="rId5" Type="http://schemas.openxmlformats.org/officeDocument/2006/relationships/hyperlink" Target="http://chemistry.about.com/library/blperiodictable.htm"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iant dna.jpg"/>
          <p:cNvPicPr>
            <a:picLocks noChangeAspect="1"/>
          </p:cNvPicPr>
          <p:nvPr/>
        </p:nvPicPr>
        <p:blipFill>
          <a:blip r:embed="rId2">
            <a:lum bright="-38000" contrast="-44000"/>
          </a:blip>
          <a:stretch>
            <a:fillRect/>
          </a:stretch>
        </p:blipFill>
        <p:spPr>
          <a:xfrm>
            <a:off x="0" y="0"/>
            <a:ext cx="9144000" cy="6858000"/>
          </a:xfrm>
          <a:prstGeom prst="rect">
            <a:avLst/>
          </a:prstGeom>
        </p:spPr>
      </p:pic>
      <p:sp>
        <p:nvSpPr>
          <p:cNvPr id="3" name="Subtitle 2"/>
          <p:cNvSpPr>
            <a:spLocks noGrp="1"/>
          </p:cNvSpPr>
          <p:nvPr>
            <p:ph type="subTitle" idx="1"/>
          </p:nvPr>
        </p:nvSpPr>
        <p:spPr>
          <a:xfrm>
            <a:off x="609600" y="1981200"/>
            <a:ext cx="8153400" cy="1295400"/>
          </a:xfrm>
        </p:spPr>
        <p:txBody>
          <a:bodyPr>
            <a:noAutofit/>
          </a:bodyPr>
          <a:lstStyle/>
          <a:p>
            <a:r>
              <a:rPr lang="en-US" sz="3600" b="1" dirty="0" smtClean="0">
                <a:solidFill>
                  <a:schemeClr val="bg1"/>
                </a:solidFill>
              </a:rPr>
              <a:t>“Kimia </a:t>
            </a:r>
            <a:r>
              <a:rPr lang="en-US" sz="3600" b="1" dirty="0" err="1" smtClean="0">
                <a:solidFill>
                  <a:schemeClr val="bg1"/>
                </a:solidFill>
              </a:rPr>
              <a:t>kejuteraan</a:t>
            </a:r>
            <a:r>
              <a:rPr lang="en-US" sz="3600" b="1" dirty="0" smtClean="0">
                <a:solidFill>
                  <a:schemeClr val="bg1"/>
                </a:solidFill>
              </a:rPr>
              <a:t> </a:t>
            </a:r>
            <a:r>
              <a:rPr lang="en-US" sz="3600" b="1" dirty="0" err="1" smtClean="0">
                <a:solidFill>
                  <a:schemeClr val="bg1"/>
                </a:solidFill>
              </a:rPr>
              <a:t>merupakan</a:t>
            </a:r>
            <a:r>
              <a:rPr lang="en-US" sz="3600" b="1" dirty="0" smtClean="0">
                <a:solidFill>
                  <a:schemeClr val="bg1"/>
                </a:solidFill>
              </a:rPr>
              <a:t> </a:t>
            </a:r>
            <a:r>
              <a:rPr lang="en-US" sz="3600" b="1" dirty="0" err="1" smtClean="0">
                <a:solidFill>
                  <a:schemeClr val="bg1"/>
                </a:solidFill>
              </a:rPr>
              <a:t>kombinasi</a:t>
            </a:r>
            <a:r>
              <a:rPr lang="en-US" sz="3600" b="1" dirty="0" smtClean="0">
                <a:solidFill>
                  <a:schemeClr val="bg1"/>
                </a:solidFill>
              </a:rPr>
              <a:t> </a:t>
            </a:r>
            <a:r>
              <a:rPr lang="en-US" sz="3600" b="1" dirty="0" err="1" smtClean="0">
                <a:solidFill>
                  <a:schemeClr val="bg1"/>
                </a:solidFill>
              </a:rPr>
              <a:t>subjek</a:t>
            </a:r>
            <a:r>
              <a:rPr lang="en-US" sz="3600" b="1" dirty="0" smtClean="0">
                <a:solidFill>
                  <a:schemeClr val="bg1"/>
                </a:solidFill>
              </a:rPr>
              <a:t> </a:t>
            </a:r>
            <a:r>
              <a:rPr lang="en-US" sz="3600" b="1" dirty="0" err="1" smtClean="0">
                <a:solidFill>
                  <a:schemeClr val="bg1"/>
                </a:solidFill>
              </a:rPr>
              <a:t>kimia,fizik,matematik</a:t>
            </a:r>
            <a:r>
              <a:rPr lang="en-US" sz="3600" b="1" dirty="0" smtClean="0">
                <a:solidFill>
                  <a:schemeClr val="bg1"/>
                </a:solidFill>
              </a:rPr>
              <a:t> </a:t>
            </a:r>
            <a:r>
              <a:rPr lang="en-US" sz="3600" b="1" dirty="0" err="1" smtClean="0">
                <a:solidFill>
                  <a:schemeClr val="bg1"/>
                </a:solidFill>
              </a:rPr>
              <a:t>dan</a:t>
            </a:r>
            <a:r>
              <a:rPr lang="en-US" sz="3600" b="1" dirty="0" smtClean="0">
                <a:solidFill>
                  <a:schemeClr val="bg1"/>
                </a:solidFill>
              </a:rPr>
              <a:t> </a:t>
            </a:r>
            <a:r>
              <a:rPr lang="en-US" sz="3600" b="1" dirty="0" err="1" smtClean="0">
                <a:solidFill>
                  <a:schemeClr val="bg1"/>
                </a:solidFill>
              </a:rPr>
              <a:t>kejuruteraan</a:t>
            </a:r>
            <a:r>
              <a:rPr lang="en-US" sz="3600" b="1" dirty="0" smtClean="0">
                <a:solidFill>
                  <a:schemeClr val="bg1"/>
                </a:solidFill>
              </a:rPr>
              <a:t> . </a:t>
            </a:r>
            <a:r>
              <a:rPr lang="en-US" sz="3600" b="1" dirty="0" err="1" smtClean="0">
                <a:solidFill>
                  <a:schemeClr val="bg1"/>
                </a:solidFill>
              </a:rPr>
              <a:t>Adalah</a:t>
            </a:r>
            <a:r>
              <a:rPr lang="en-US" sz="3600" b="1" dirty="0" smtClean="0">
                <a:solidFill>
                  <a:schemeClr val="bg1"/>
                </a:solidFill>
              </a:rPr>
              <a:t> </a:t>
            </a:r>
            <a:r>
              <a:rPr lang="en-US" sz="3600" b="1" dirty="0" err="1" smtClean="0">
                <a:solidFill>
                  <a:schemeClr val="bg1"/>
                </a:solidFill>
              </a:rPr>
              <a:t>subjek</a:t>
            </a:r>
            <a:r>
              <a:rPr lang="en-US" sz="3600" b="1" dirty="0" smtClean="0">
                <a:solidFill>
                  <a:schemeClr val="bg1"/>
                </a:solidFill>
              </a:rPr>
              <a:t> </a:t>
            </a:r>
            <a:r>
              <a:rPr lang="en-US" sz="3600" b="1" dirty="0" err="1" smtClean="0">
                <a:solidFill>
                  <a:schemeClr val="bg1"/>
                </a:solidFill>
              </a:rPr>
              <a:t>wajib</a:t>
            </a:r>
            <a:r>
              <a:rPr lang="en-US" sz="3600" b="1" dirty="0" smtClean="0">
                <a:solidFill>
                  <a:schemeClr val="bg1"/>
                </a:solidFill>
              </a:rPr>
              <a:t> </a:t>
            </a:r>
            <a:r>
              <a:rPr lang="en-US" sz="3600" b="1" dirty="0" err="1" smtClean="0">
                <a:solidFill>
                  <a:schemeClr val="bg1"/>
                </a:solidFill>
              </a:rPr>
              <a:t>bagi</a:t>
            </a:r>
            <a:r>
              <a:rPr lang="en-US" sz="3600" b="1" dirty="0" smtClean="0">
                <a:solidFill>
                  <a:schemeClr val="bg1"/>
                </a:solidFill>
              </a:rPr>
              <a:t> </a:t>
            </a:r>
            <a:r>
              <a:rPr lang="en-US" sz="3600" b="1" dirty="0" err="1" smtClean="0">
                <a:solidFill>
                  <a:schemeClr val="bg1"/>
                </a:solidFill>
              </a:rPr>
              <a:t>pelajar</a:t>
            </a:r>
            <a:r>
              <a:rPr lang="en-US" sz="3600" b="1" dirty="0" smtClean="0">
                <a:solidFill>
                  <a:schemeClr val="bg1"/>
                </a:solidFill>
              </a:rPr>
              <a:t> </a:t>
            </a:r>
            <a:r>
              <a:rPr lang="en-US" sz="3600" b="1" dirty="0" err="1" smtClean="0">
                <a:solidFill>
                  <a:schemeClr val="bg1"/>
                </a:solidFill>
              </a:rPr>
              <a:t>jurusan</a:t>
            </a:r>
            <a:r>
              <a:rPr lang="en-US" sz="3600" b="1" dirty="0" smtClean="0">
                <a:solidFill>
                  <a:schemeClr val="bg1"/>
                </a:solidFill>
              </a:rPr>
              <a:t> </a:t>
            </a:r>
            <a:r>
              <a:rPr lang="en-US" sz="3600" b="1" dirty="0" err="1" smtClean="0">
                <a:solidFill>
                  <a:schemeClr val="bg1"/>
                </a:solidFill>
              </a:rPr>
              <a:t>teknikal</a:t>
            </a:r>
            <a:r>
              <a:rPr lang="en-US" sz="3600" b="1" dirty="0" smtClean="0">
                <a:solidFill>
                  <a:schemeClr val="bg1"/>
                </a:solidFill>
              </a:rPr>
              <a:t>. </a:t>
            </a:r>
            <a:r>
              <a:rPr lang="en-US" sz="3600" b="1" dirty="0" err="1" smtClean="0">
                <a:solidFill>
                  <a:schemeClr val="bg1"/>
                </a:solidFill>
              </a:rPr>
              <a:t>Mempunyai</a:t>
            </a:r>
            <a:r>
              <a:rPr lang="en-US" sz="3600" b="1" dirty="0" smtClean="0">
                <a:solidFill>
                  <a:schemeClr val="bg1"/>
                </a:solidFill>
              </a:rPr>
              <a:t> </a:t>
            </a:r>
            <a:r>
              <a:rPr lang="en-US" sz="3600" b="1" dirty="0" err="1" smtClean="0">
                <a:solidFill>
                  <a:schemeClr val="bg1"/>
                </a:solidFill>
              </a:rPr>
              <a:t>pemberat</a:t>
            </a:r>
            <a:r>
              <a:rPr lang="en-US" sz="3600" b="1" dirty="0" smtClean="0">
                <a:solidFill>
                  <a:schemeClr val="bg1"/>
                </a:solidFill>
              </a:rPr>
              <a:t> 5 jam </a:t>
            </a:r>
            <a:r>
              <a:rPr lang="en-US" sz="3600" b="1" dirty="0" err="1" smtClean="0">
                <a:solidFill>
                  <a:schemeClr val="bg1"/>
                </a:solidFill>
              </a:rPr>
              <a:t>kredit</a:t>
            </a:r>
            <a:r>
              <a:rPr lang="en-US" sz="3600" b="1" dirty="0" smtClean="0">
                <a:solidFill>
                  <a:schemeClr val="bg1"/>
                </a:solidFill>
              </a:rPr>
              <a:t> </a:t>
            </a:r>
            <a:r>
              <a:rPr lang="en-US" sz="3600" b="1" dirty="0" err="1" smtClean="0">
                <a:solidFill>
                  <a:schemeClr val="bg1"/>
                </a:solidFill>
              </a:rPr>
              <a:t>dengan</a:t>
            </a:r>
            <a:r>
              <a:rPr lang="en-US" sz="3600" b="1" dirty="0" smtClean="0">
                <a:solidFill>
                  <a:schemeClr val="bg1"/>
                </a:solidFill>
              </a:rPr>
              <a:t> </a:t>
            </a:r>
            <a:r>
              <a:rPr lang="en-US" sz="3600" b="1" dirty="0" err="1" smtClean="0">
                <a:solidFill>
                  <a:schemeClr val="bg1"/>
                </a:solidFill>
              </a:rPr>
              <a:t>pembahagian</a:t>
            </a:r>
            <a:r>
              <a:rPr lang="en-US" sz="3600" b="1" dirty="0" smtClean="0">
                <a:solidFill>
                  <a:schemeClr val="bg1"/>
                </a:solidFill>
              </a:rPr>
              <a:t> 3 jam </a:t>
            </a:r>
            <a:r>
              <a:rPr lang="en-US" sz="3600" b="1" dirty="0" err="1" smtClean="0">
                <a:solidFill>
                  <a:schemeClr val="bg1"/>
                </a:solidFill>
              </a:rPr>
              <a:t>kuliah</a:t>
            </a:r>
            <a:r>
              <a:rPr lang="en-US" sz="3600" b="1" dirty="0" smtClean="0">
                <a:solidFill>
                  <a:schemeClr val="bg1"/>
                </a:solidFill>
              </a:rPr>
              <a:t>, 2 jam </a:t>
            </a:r>
            <a:r>
              <a:rPr lang="en-US" sz="3600" b="1" dirty="0" err="1" smtClean="0">
                <a:solidFill>
                  <a:schemeClr val="bg1"/>
                </a:solidFill>
              </a:rPr>
              <a:t>amali</a:t>
            </a:r>
            <a:r>
              <a:rPr lang="en-US" sz="3600" b="1" dirty="0" smtClean="0">
                <a:solidFill>
                  <a:schemeClr val="bg1"/>
                </a:solidFill>
              </a:rPr>
              <a:t> </a:t>
            </a:r>
            <a:r>
              <a:rPr lang="en-US" sz="3600" b="1" dirty="0" err="1" smtClean="0">
                <a:solidFill>
                  <a:schemeClr val="bg1"/>
                </a:solidFill>
              </a:rPr>
              <a:t>dan</a:t>
            </a:r>
            <a:r>
              <a:rPr lang="en-US" sz="3600" b="1" dirty="0" smtClean="0">
                <a:solidFill>
                  <a:schemeClr val="bg1"/>
                </a:solidFill>
              </a:rPr>
              <a:t> 1 jam tutorial </a:t>
            </a:r>
            <a:r>
              <a:rPr lang="en-US" sz="3600" b="1" dirty="0" err="1" smtClean="0">
                <a:solidFill>
                  <a:schemeClr val="bg1"/>
                </a:solidFill>
              </a:rPr>
              <a:t>dalam</a:t>
            </a:r>
            <a:r>
              <a:rPr lang="en-US" sz="3600" b="1" dirty="0" smtClean="0">
                <a:solidFill>
                  <a:schemeClr val="bg1"/>
                </a:solidFill>
              </a:rPr>
              <a:t> </a:t>
            </a:r>
            <a:r>
              <a:rPr lang="en-US" sz="3600" b="1" dirty="0" err="1" smtClean="0">
                <a:solidFill>
                  <a:schemeClr val="bg1"/>
                </a:solidFill>
              </a:rPr>
              <a:t>seminggu</a:t>
            </a:r>
            <a:r>
              <a:rPr lang="en-US" sz="3600" b="1" dirty="0" smtClean="0">
                <a:solidFill>
                  <a:schemeClr val="bg1"/>
                </a:solidFill>
              </a:rPr>
              <a:t>. “   </a:t>
            </a:r>
            <a:endParaRPr lang="en-US" sz="3600" b="1" dirty="0">
              <a:solidFill>
                <a:schemeClr val="bg1"/>
              </a:solidFill>
            </a:endParaRPr>
          </a:p>
        </p:txBody>
      </p:sp>
      <p:sp>
        <p:nvSpPr>
          <p:cNvPr id="4" name="Rectangle 3"/>
          <p:cNvSpPr/>
          <p:nvPr/>
        </p:nvSpPr>
        <p:spPr>
          <a:xfrm>
            <a:off x="1066800" y="685800"/>
            <a:ext cx="672171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KIMIA KEJURUTERAAN</a:t>
            </a:r>
            <a:endParaRPr lang="en-US" sz="54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rmo.jpg"/>
          <p:cNvPicPr>
            <a:picLocks noChangeAspect="1"/>
          </p:cNvPicPr>
          <p:nvPr/>
        </p:nvPicPr>
        <p:blipFill>
          <a:blip r:embed="rId2"/>
          <a:stretch>
            <a:fillRect/>
          </a:stretch>
        </p:blipFill>
        <p:spPr>
          <a:xfrm>
            <a:off x="0" y="1219200"/>
            <a:ext cx="43434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1752600" y="228600"/>
            <a:ext cx="7017137"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8)THERMOCHEMISTRY</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6"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7" name="TextBox 6"/>
          <p:cNvSpPr txBox="1"/>
          <p:nvPr/>
        </p:nvSpPr>
        <p:spPr>
          <a:xfrm>
            <a:off x="4648200" y="1524000"/>
            <a:ext cx="3505200" cy="1200329"/>
          </a:xfrm>
          <a:prstGeom prst="rect">
            <a:avLst/>
          </a:prstGeom>
          <a:noFill/>
        </p:spPr>
        <p:txBody>
          <a:bodyPr wrap="square" rtlCol="0">
            <a:spAutoFit/>
          </a:bodyPr>
          <a:lstStyle/>
          <a:p>
            <a:r>
              <a:rPr lang="en-US" dirty="0" smtClean="0"/>
              <a:t>8.1:	Concept of enthalpy</a:t>
            </a:r>
          </a:p>
          <a:p>
            <a:r>
              <a:rPr lang="en-US" dirty="0" smtClean="0"/>
              <a:t>8.2:	Calorimeter</a:t>
            </a:r>
          </a:p>
          <a:p>
            <a:r>
              <a:rPr lang="en-US" dirty="0" smtClean="0"/>
              <a:t>8.3:	Hess’s law</a:t>
            </a:r>
          </a:p>
          <a:p>
            <a:r>
              <a:rPr lang="en-US" dirty="0" smtClean="0"/>
              <a:t>8.4: 	Born-Haber cycle</a:t>
            </a:r>
          </a:p>
        </p:txBody>
      </p:sp>
      <p:sp>
        <p:nvSpPr>
          <p:cNvPr id="8" name="TextBox 7"/>
          <p:cNvSpPr txBox="1"/>
          <p:nvPr/>
        </p:nvSpPr>
        <p:spPr>
          <a:xfrm>
            <a:off x="838200" y="5105400"/>
            <a:ext cx="7010400" cy="1200329"/>
          </a:xfrm>
          <a:prstGeom prst="rect">
            <a:avLst/>
          </a:prstGeom>
          <a:noFill/>
        </p:spPr>
        <p:txBody>
          <a:bodyPr wrap="square" rtlCol="0">
            <a:spAutoFit/>
          </a:bodyPr>
          <a:lstStyle/>
          <a:p>
            <a:pPr algn="ctr"/>
            <a:r>
              <a:rPr lang="en-US" b="1" dirty="0" err="1" smtClean="0"/>
              <a:t>Thermochemistry</a:t>
            </a:r>
            <a:r>
              <a:rPr lang="en-US" b="1" dirty="0" smtClean="0"/>
              <a:t> focuses on these energy changes, particularly on the system’s energy exchange with its surroundings. The subject commonly includes calculations heat change in calorimeter, Hess's Law and Born-Haber cycle.</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rrent.jpg"/>
          <p:cNvPicPr>
            <a:picLocks noGrp="1" noChangeAspect="1"/>
          </p:cNvPicPr>
          <p:nvPr>
            <p:ph idx="1"/>
          </p:nvPr>
        </p:nvPicPr>
        <p:blipFill>
          <a:blip r:embed="rId2"/>
          <a:stretch>
            <a:fillRect/>
          </a:stretch>
        </p:blipFill>
        <p:spPr>
          <a:xfrm>
            <a:off x="0" y="1219200"/>
            <a:ext cx="3733800"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2362200" y="0"/>
            <a:ext cx="660854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9)ELECTROCHEMISTRY</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7" name="TextBox 6"/>
          <p:cNvSpPr txBox="1"/>
          <p:nvPr/>
        </p:nvSpPr>
        <p:spPr>
          <a:xfrm>
            <a:off x="4953000" y="1447800"/>
            <a:ext cx="2743200" cy="1200329"/>
          </a:xfrm>
          <a:prstGeom prst="rect">
            <a:avLst/>
          </a:prstGeom>
          <a:noFill/>
        </p:spPr>
        <p:txBody>
          <a:bodyPr wrap="square" rtlCol="0">
            <a:spAutoFit/>
          </a:bodyPr>
          <a:lstStyle/>
          <a:p>
            <a:r>
              <a:rPr lang="en-US" dirty="0" smtClean="0"/>
              <a:t>9.1:	Galvanic cell</a:t>
            </a:r>
          </a:p>
          <a:p>
            <a:r>
              <a:rPr lang="en-US" dirty="0" smtClean="0"/>
              <a:t>9.2:	Nernst equation</a:t>
            </a:r>
          </a:p>
          <a:p>
            <a:r>
              <a:rPr lang="en-US" dirty="0" smtClean="0"/>
              <a:t>9.3:	Electrolytic cell</a:t>
            </a:r>
          </a:p>
          <a:p>
            <a:endParaRPr lang="en-US" dirty="0"/>
          </a:p>
        </p:txBody>
      </p:sp>
      <p:sp>
        <p:nvSpPr>
          <p:cNvPr id="8" name="TextBox 7"/>
          <p:cNvSpPr txBox="1"/>
          <p:nvPr/>
        </p:nvSpPr>
        <p:spPr>
          <a:xfrm>
            <a:off x="1447800" y="4800600"/>
            <a:ext cx="6477000" cy="923330"/>
          </a:xfrm>
          <a:prstGeom prst="rect">
            <a:avLst/>
          </a:prstGeom>
          <a:noFill/>
        </p:spPr>
        <p:txBody>
          <a:bodyPr wrap="square" rtlCol="0">
            <a:spAutoFit/>
          </a:bodyPr>
          <a:lstStyle/>
          <a:p>
            <a:pPr algn="ctr"/>
            <a:r>
              <a:rPr lang="en-US" b="1" dirty="0" smtClean="0"/>
              <a:t>Electrochemistry deals with situations where oxidation and reduction reactions are separated in space or time, connected by an external electric circuit. </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iochem.jpg"/>
          <p:cNvPicPr>
            <a:picLocks noChangeAspect="1"/>
          </p:cNvPicPr>
          <p:nvPr/>
        </p:nvPicPr>
        <p:blipFill>
          <a:blip r:embed="rId2"/>
          <a:stretch>
            <a:fillRect/>
          </a:stretch>
        </p:blipFill>
        <p:spPr>
          <a:xfrm>
            <a:off x="0" y="0"/>
            <a:ext cx="3657600" cy="457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495800" y="457200"/>
            <a:ext cx="403860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10)REACTION KINETIC</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7"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8" name="TextBox 7"/>
          <p:cNvSpPr txBox="1"/>
          <p:nvPr/>
        </p:nvSpPr>
        <p:spPr>
          <a:xfrm>
            <a:off x="3733800" y="2590800"/>
            <a:ext cx="5257800" cy="923330"/>
          </a:xfrm>
          <a:prstGeom prst="rect">
            <a:avLst/>
          </a:prstGeom>
          <a:noFill/>
        </p:spPr>
        <p:txBody>
          <a:bodyPr wrap="square" rtlCol="0">
            <a:spAutoFit/>
          </a:bodyPr>
          <a:lstStyle/>
          <a:p>
            <a:r>
              <a:rPr lang="en-US" dirty="0" smtClean="0"/>
              <a:t>10.1:	Reaction rate</a:t>
            </a:r>
          </a:p>
          <a:p>
            <a:r>
              <a:rPr lang="en-US" dirty="0" smtClean="0"/>
              <a:t>10.2:	Collision theory and transition state theory</a:t>
            </a:r>
          </a:p>
          <a:p>
            <a:r>
              <a:rPr lang="en-US" dirty="0" smtClean="0"/>
              <a:t>10.3:	Factors affecting reaction rate</a:t>
            </a:r>
          </a:p>
        </p:txBody>
      </p:sp>
      <p:sp>
        <p:nvSpPr>
          <p:cNvPr id="9" name="TextBox 8"/>
          <p:cNvSpPr txBox="1"/>
          <p:nvPr/>
        </p:nvSpPr>
        <p:spPr>
          <a:xfrm>
            <a:off x="1600200" y="4724400"/>
            <a:ext cx="6248400" cy="1754326"/>
          </a:xfrm>
          <a:prstGeom prst="rect">
            <a:avLst/>
          </a:prstGeom>
          <a:noFill/>
        </p:spPr>
        <p:txBody>
          <a:bodyPr wrap="square" rtlCol="0">
            <a:spAutoFit/>
          </a:bodyPr>
          <a:lstStyle/>
          <a:p>
            <a:pPr algn="ctr"/>
            <a:r>
              <a:rPr lang="en-US" b="1" dirty="0" smtClean="0"/>
              <a:t>Is a study of rates of chemical processes. Chemical kinetics includes investigations of how different experimental conditions can influence the speed of a chemical reaction .We will learn in detail on how to use differential rate equation, rate law and integrated rate equation for zero, first and second order of reaction.</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lant.jpg"/>
          <p:cNvPicPr>
            <a:picLocks noChangeAspect="1"/>
          </p:cNvPicPr>
          <p:nvPr/>
        </p:nvPicPr>
        <p:blipFill>
          <a:blip r:embed="rId2"/>
          <a:stretch>
            <a:fillRect/>
          </a:stretch>
        </p:blipFill>
        <p:spPr>
          <a:xfrm>
            <a:off x="0" y="0"/>
            <a:ext cx="4191000" cy="419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4495800" y="609600"/>
            <a:ext cx="4457653" cy="175432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11)ORGANIC CHEMISTRY</a:t>
            </a:r>
            <a:endParaRPr lang="en-US" sz="5400" b="1" cap="none" spc="0" dirty="0">
              <a:ln/>
              <a:solidFill>
                <a:schemeClr val="accent3"/>
              </a:solidFill>
              <a:effectLst/>
            </a:endParaRPr>
          </a:p>
        </p:txBody>
      </p:sp>
      <p:pic>
        <p:nvPicPr>
          <p:cNvPr id="6"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7" name="TextBox 6"/>
          <p:cNvSpPr txBox="1"/>
          <p:nvPr/>
        </p:nvSpPr>
        <p:spPr>
          <a:xfrm>
            <a:off x="4191000" y="2457271"/>
            <a:ext cx="4953000" cy="1200329"/>
          </a:xfrm>
          <a:prstGeom prst="rect">
            <a:avLst/>
          </a:prstGeom>
          <a:noFill/>
        </p:spPr>
        <p:txBody>
          <a:bodyPr wrap="square" rtlCol="0">
            <a:spAutoFit/>
          </a:bodyPr>
          <a:lstStyle/>
          <a:p>
            <a:r>
              <a:rPr lang="en-US" dirty="0" smtClean="0"/>
              <a:t>11.1:	Introduction</a:t>
            </a:r>
          </a:p>
          <a:p>
            <a:r>
              <a:rPr lang="en-US" dirty="0" smtClean="0"/>
              <a:t>11.2:	Molecular and structural formulae</a:t>
            </a:r>
          </a:p>
          <a:p>
            <a:r>
              <a:rPr lang="en-US" dirty="0" smtClean="0"/>
              <a:t>11.3:	Functional group and homologous series</a:t>
            </a:r>
          </a:p>
          <a:p>
            <a:r>
              <a:rPr lang="en-US" dirty="0" smtClean="0"/>
              <a:t>11.4:	Isomerism</a:t>
            </a:r>
            <a:endParaRPr lang="en-US" dirty="0"/>
          </a:p>
        </p:txBody>
      </p:sp>
      <p:sp>
        <p:nvSpPr>
          <p:cNvPr id="8" name="TextBox 7"/>
          <p:cNvSpPr txBox="1"/>
          <p:nvPr/>
        </p:nvSpPr>
        <p:spPr>
          <a:xfrm>
            <a:off x="381001" y="4724400"/>
            <a:ext cx="7924800" cy="1200329"/>
          </a:xfrm>
          <a:prstGeom prst="rect">
            <a:avLst/>
          </a:prstGeom>
          <a:noFill/>
        </p:spPr>
        <p:txBody>
          <a:bodyPr wrap="square" rtlCol="0">
            <a:spAutoFit/>
          </a:bodyPr>
          <a:lstStyle/>
          <a:p>
            <a:pPr algn="ctr"/>
            <a:r>
              <a:rPr lang="en-US" b="1" dirty="0" smtClean="0"/>
              <a:t>Organic chemistry is the study of carbon, its compounds, and their properties. These compounds. These compounds may also contain any number of other elements, including hydrogen, nitrogen, oxygen, halogens as well as phosphorus and sulfur. </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14495969.jpg"/>
          <p:cNvPicPr>
            <a:picLocks noChangeAspect="1"/>
          </p:cNvPicPr>
          <p:nvPr/>
        </p:nvPicPr>
        <p:blipFill>
          <a:blip r:embed="rId2"/>
          <a:stretch>
            <a:fillRect/>
          </a:stretch>
        </p:blipFill>
        <p:spPr>
          <a:xfrm>
            <a:off x="0" y="0"/>
            <a:ext cx="3962400" cy="464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114800" y="685800"/>
            <a:ext cx="475771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HYDROCARBON</a:t>
            </a:r>
            <a:endParaRPr lang="en-US" sz="5400" b="1" cap="none" spc="0" dirty="0">
              <a:ln/>
              <a:solidFill>
                <a:schemeClr val="accent3"/>
              </a:solidFill>
              <a:effectLst/>
            </a:endParaRPr>
          </a:p>
        </p:txBody>
      </p:sp>
      <p:pic>
        <p:nvPicPr>
          <p:cNvPr id="7"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8" name="TextBox 7"/>
          <p:cNvSpPr txBox="1"/>
          <p:nvPr/>
        </p:nvSpPr>
        <p:spPr>
          <a:xfrm>
            <a:off x="4114800" y="2362201"/>
            <a:ext cx="4648200" cy="1200329"/>
          </a:xfrm>
          <a:prstGeom prst="rect">
            <a:avLst/>
          </a:prstGeom>
          <a:noFill/>
        </p:spPr>
        <p:txBody>
          <a:bodyPr wrap="square" rtlCol="0">
            <a:spAutoFit/>
          </a:bodyPr>
          <a:lstStyle/>
          <a:p>
            <a:r>
              <a:rPr lang="en-US" dirty="0" smtClean="0"/>
              <a:t>12.1:	</a:t>
            </a:r>
            <a:r>
              <a:rPr lang="en-US" dirty="0" err="1" smtClean="0"/>
              <a:t>Alkanes</a:t>
            </a:r>
            <a:endParaRPr lang="en-US" dirty="0" smtClean="0"/>
          </a:p>
          <a:p>
            <a:r>
              <a:rPr lang="en-US" dirty="0" smtClean="0"/>
              <a:t>12.2:	Alkenes</a:t>
            </a:r>
          </a:p>
          <a:p>
            <a:r>
              <a:rPr lang="en-US" dirty="0" smtClean="0"/>
              <a:t>12.3:	Introduction to aromatic compounds</a:t>
            </a:r>
          </a:p>
          <a:p>
            <a:endParaRPr lang="en-US" dirty="0"/>
          </a:p>
        </p:txBody>
      </p:sp>
      <p:sp>
        <p:nvSpPr>
          <p:cNvPr id="9" name="TextBox 8"/>
          <p:cNvSpPr txBox="1"/>
          <p:nvPr/>
        </p:nvSpPr>
        <p:spPr>
          <a:xfrm>
            <a:off x="457200" y="4800600"/>
            <a:ext cx="8229600" cy="1200329"/>
          </a:xfrm>
          <a:prstGeom prst="rect">
            <a:avLst/>
          </a:prstGeom>
          <a:noFill/>
        </p:spPr>
        <p:txBody>
          <a:bodyPr wrap="square" rtlCol="0">
            <a:spAutoFit/>
          </a:bodyPr>
          <a:lstStyle/>
          <a:p>
            <a:pPr algn="ctr"/>
            <a:r>
              <a:rPr lang="en-US" b="1" dirty="0" smtClean="0"/>
              <a:t>Hydrocarbon is an organic compound consisting entirely of hydrogen and carbon.</a:t>
            </a:r>
          </a:p>
          <a:p>
            <a:pPr algn="ctr"/>
            <a:r>
              <a:rPr lang="en-US" b="1" dirty="0" smtClean="0"/>
              <a:t>The majority of hydrocarbons found naturally occur in crude oil .  They are currently the main source of the world’s electric energy and heat energy because they produce large amounts of heat when burned.</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14121310 (1).jpg"/>
          <p:cNvPicPr>
            <a:picLocks noChangeAspect="1"/>
          </p:cNvPicPr>
          <p:nvPr/>
        </p:nvPicPr>
        <p:blipFill>
          <a:blip r:embed="rId2"/>
          <a:stretch>
            <a:fillRect/>
          </a:stretch>
        </p:blipFill>
        <p:spPr>
          <a:xfrm>
            <a:off x="0" y="0"/>
            <a:ext cx="3962400" cy="4572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800600" y="533400"/>
            <a:ext cx="2946704"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POLYMER</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7"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8" name="TextBox 7"/>
          <p:cNvSpPr txBox="1"/>
          <p:nvPr/>
        </p:nvSpPr>
        <p:spPr>
          <a:xfrm>
            <a:off x="4495800" y="1371600"/>
            <a:ext cx="4114800" cy="3046988"/>
          </a:xfrm>
          <a:prstGeom prst="rect">
            <a:avLst/>
          </a:prstGeom>
          <a:noFill/>
        </p:spPr>
        <p:txBody>
          <a:bodyPr wrap="square" rtlCol="0">
            <a:spAutoFit/>
          </a:bodyPr>
          <a:lstStyle/>
          <a:p>
            <a:pPr algn="ctr"/>
            <a:r>
              <a:rPr lang="en-US" sz="2400" b="1" dirty="0" smtClean="0"/>
              <a:t>A polymer is a macromolecule composed of repeating structural units. In class we will discuss the natural polymer and explain the preparation of synthetic polymer through condensation and addition polymerization</a:t>
            </a:r>
            <a:r>
              <a:rPr lang="en-US" sz="2400" b="1" dirty="0" smtClean="0"/>
              <a:t>..</a:t>
            </a:r>
            <a:r>
              <a:rPr lang="en-US" sz="2400" b="1" dirty="0" smtClean="0"/>
              <a:t> </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kar kuning.jpg"/>
          <p:cNvPicPr>
            <a:picLocks noChangeAspect="1"/>
          </p:cNvPicPr>
          <p:nvPr/>
        </p:nvPicPr>
        <p:blipFill>
          <a:blip r:embed="rId2"/>
          <a:stretch>
            <a:fillRect/>
          </a:stretch>
        </p:blipFill>
        <p:spPr>
          <a:xfrm>
            <a:off x="152400" y="0"/>
            <a:ext cx="9144000" cy="6858000"/>
          </a:xfrm>
          <a:prstGeom prst="rect">
            <a:avLst/>
          </a:prstGeom>
        </p:spPr>
      </p:pic>
      <p:graphicFrame>
        <p:nvGraphicFramePr>
          <p:cNvPr id="5" name="Table 4"/>
          <p:cNvGraphicFramePr>
            <a:graphicFrameLocks noGrp="1"/>
          </p:cNvGraphicFramePr>
          <p:nvPr/>
        </p:nvGraphicFramePr>
        <p:xfrm>
          <a:off x="457200" y="1981200"/>
          <a:ext cx="3581400" cy="4211320"/>
        </p:xfrm>
        <a:graphic>
          <a:graphicData uri="http://schemas.openxmlformats.org/drawingml/2006/table">
            <a:tbl>
              <a:tblPr firstRow="1" bandRow="1">
                <a:tableStyleId>{F5AB1C69-6EDB-4FF4-983F-18BD219EF322}</a:tableStyleId>
              </a:tblPr>
              <a:tblGrid>
                <a:gridCol w="3581400"/>
              </a:tblGrid>
              <a:tr h="370840">
                <a:tc>
                  <a:txBody>
                    <a:bodyPr/>
                    <a:lstStyle/>
                    <a:p>
                      <a:pPr algn="ctr"/>
                      <a:r>
                        <a:rPr lang="en-US" b="1" u="sng" dirty="0" smtClean="0">
                          <a:latin typeface="+mj-lt"/>
                        </a:rPr>
                        <a:t>SEMESTER I (TKO15)</a:t>
                      </a:r>
                      <a:endParaRPr lang="en-US" b="1" u="sng" dirty="0">
                        <a:latin typeface="+mj-lt"/>
                      </a:endParaRPr>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bl>
          </a:graphicData>
        </a:graphic>
      </p:graphicFrame>
      <p:sp>
        <p:nvSpPr>
          <p:cNvPr id="6" name="TextBox 5">
            <a:hlinkClick r:id="rId3" action="ppaction://hlinksldjump"/>
          </p:cNvPr>
          <p:cNvSpPr txBox="1"/>
          <p:nvPr/>
        </p:nvSpPr>
        <p:spPr>
          <a:xfrm>
            <a:off x="609600" y="2602468"/>
            <a:ext cx="1676400" cy="369332"/>
          </a:xfrm>
          <a:prstGeom prst="rect">
            <a:avLst/>
          </a:prstGeom>
          <a:noFill/>
        </p:spPr>
        <p:txBody>
          <a:bodyPr wrap="square" rtlCol="0">
            <a:spAutoFit/>
          </a:bodyPr>
          <a:lstStyle/>
          <a:p>
            <a:r>
              <a:rPr lang="en-US" b="1" dirty="0" smtClean="0">
                <a:solidFill>
                  <a:schemeClr val="bg1"/>
                </a:solidFill>
              </a:rPr>
              <a:t>BAB 1: MATTER</a:t>
            </a:r>
            <a:endParaRPr lang="en-US" b="1" dirty="0">
              <a:solidFill>
                <a:schemeClr val="bg1"/>
              </a:solidFill>
            </a:endParaRPr>
          </a:p>
        </p:txBody>
      </p:sp>
      <p:sp>
        <p:nvSpPr>
          <p:cNvPr id="7" name="TextBox 6">
            <a:hlinkClick r:id="rId4" action="ppaction://hlinksldjump"/>
          </p:cNvPr>
          <p:cNvSpPr txBox="1"/>
          <p:nvPr/>
        </p:nvSpPr>
        <p:spPr>
          <a:xfrm>
            <a:off x="609600" y="3200400"/>
            <a:ext cx="2819400" cy="369332"/>
          </a:xfrm>
          <a:prstGeom prst="rect">
            <a:avLst/>
          </a:prstGeom>
          <a:noFill/>
        </p:spPr>
        <p:txBody>
          <a:bodyPr wrap="square" rtlCol="0">
            <a:spAutoFit/>
          </a:bodyPr>
          <a:lstStyle/>
          <a:p>
            <a:r>
              <a:rPr lang="en-US" b="1" dirty="0" smtClean="0">
                <a:solidFill>
                  <a:schemeClr val="bg1"/>
                </a:solidFill>
              </a:rPr>
              <a:t>BAB 2: ATOMIC STRUCTURE</a:t>
            </a:r>
            <a:endParaRPr lang="en-US" b="1" dirty="0">
              <a:solidFill>
                <a:schemeClr val="bg1"/>
              </a:solidFill>
            </a:endParaRPr>
          </a:p>
        </p:txBody>
      </p:sp>
      <p:sp>
        <p:nvSpPr>
          <p:cNvPr id="8" name="TextBox 7">
            <a:hlinkClick r:id="rId5" action="ppaction://hlinksldjump"/>
          </p:cNvPr>
          <p:cNvSpPr txBox="1"/>
          <p:nvPr/>
        </p:nvSpPr>
        <p:spPr>
          <a:xfrm>
            <a:off x="609600" y="3897868"/>
            <a:ext cx="2819400" cy="369332"/>
          </a:xfrm>
          <a:prstGeom prst="rect">
            <a:avLst/>
          </a:prstGeom>
          <a:noFill/>
        </p:spPr>
        <p:txBody>
          <a:bodyPr wrap="square" rtlCol="0">
            <a:spAutoFit/>
          </a:bodyPr>
          <a:lstStyle/>
          <a:p>
            <a:r>
              <a:rPr lang="en-US" b="1" dirty="0" smtClean="0">
                <a:solidFill>
                  <a:schemeClr val="bg1"/>
                </a:solidFill>
              </a:rPr>
              <a:t>BAB 3: PERIODIC TABLE</a:t>
            </a:r>
            <a:endParaRPr lang="en-US" b="1" dirty="0">
              <a:solidFill>
                <a:schemeClr val="bg1"/>
              </a:solidFill>
            </a:endParaRPr>
          </a:p>
        </p:txBody>
      </p:sp>
      <p:sp>
        <p:nvSpPr>
          <p:cNvPr id="9" name="TextBox 8">
            <a:hlinkClick r:id="rId6" action="ppaction://hlinksldjump"/>
          </p:cNvPr>
          <p:cNvSpPr txBox="1"/>
          <p:nvPr/>
        </p:nvSpPr>
        <p:spPr>
          <a:xfrm>
            <a:off x="609600" y="4495800"/>
            <a:ext cx="3048000" cy="369332"/>
          </a:xfrm>
          <a:prstGeom prst="rect">
            <a:avLst/>
          </a:prstGeom>
          <a:noFill/>
        </p:spPr>
        <p:txBody>
          <a:bodyPr wrap="square" rtlCol="0">
            <a:spAutoFit/>
          </a:bodyPr>
          <a:lstStyle/>
          <a:p>
            <a:r>
              <a:rPr lang="en-US" b="1" dirty="0" smtClean="0">
                <a:solidFill>
                  <a:schemeClr val="bg1"/>
                </a:solidFill>
              </a:rPr>
              <a:t>BAB 4: CHEMICAL BONDING</a:t>
            </a:r>
            <a:endParaRPr lang="en-US" b="1" dirty="0">
              <a:solidFill>
                <a:schemeClr val="bg1"/>
              </a:solidFill>
            </a:endParaRPr>
          </a:p>
        </p:txBody>
      </p:sp>
      <p:sp>
        <p:nvSpPr>
          <p:cNvPr id="10" name="TextBox 9">
            <a:hlinkClick r:id="rId7" action="ppaction://hlinksldjump"/>
          </p:cNvPr>
          <p:cNvSpPr txBox="1"/>
          <p:nvPr/>
        </p:nvSpPr>
        <p:spPr>
          <a:xfrm>
            <a:off x="609600" y="5117068"/>
            <a:ext cx="2743200" cy="369332"/>
          </a:xfrm>
          <a:prstGeom prst="rect">
            <a:avLst/>
          </a:prstGeom>
          <a:noFill/>
        </p:spPr>
        <p:txBody>
          <a:bodyPr wrap="square" rtlCol="0">
            <a:spAutoFit/>
          </a:bodyPr>
          <a:lstStyle/>
          <a:p>
            <a:r>
              <a:rPr lang="en-US" b="1" dirty="0" smtClean="0">
                <a:solidFill>
                  <a:schemeClr val="bg1"/>
                </a:solidFill>
              </a:rPr>
              <a:t>BAB 5: STATES OF MATTER</a:t>
            </a:r>
            <a:endParaRPr lang="en-US" b="1" dirty="0">
              <a:solidFill>
                <a:schemeClr val="bg1"/>
              </a:solidFill>
            </a:endParaRPr>
          </a:p>
        </p:txBody>
      </p:sp>
      <p:sp>
        <p:nvSpPr>
          <p:cNvPr id="11" name="TextBox 10">
            <a:hlinkClick r:id="rId8" action="ppaction://hlinksldjump"/>
          </p:cNvPr>
          <p:cNvSpPr txBox="1"/>
          <p:nvPr/>
        </p:nvSpPr>
        <p:spPr>
          <a:xfrm>
            <a:off x="609600" y="5715000"/>
            <a:ext cx="3352800" cy="369332"/>
          </a:xfrm>
          <a:prstGeom prst="rect">
            <a:avLst/>
          </a:prstGeom>
          <a:noFill/>
        </p:spPr>
        <p:txBody>
          <a:bodyPr wrap="square" rtlCol="0">
            <a:spAutoFit/>
          </a:bodyPr>
          <a:lstStyle/>
          <a:p>
            <a:r>
              <a:rPr lang="en-US" b="1" dirty="0" smtClean="0">
                <a:solidFill>
                  <a:schemeClr val="bg1"/>
                </a:solidFill>
              </a:rPr>
              <a:t>BAB 6: CHEMICAL  EQUILIBRIUM</a:t>
            </a:r>
            <a:endParaRPr lang="en-US" b="1" dirty="0">
              <a:solidFill>
                <a:schemeClr val="bg1"/>
              </a:solidFill>
            </a:endParaRPr>
          </a:p>
        </p:txBody>
      </p:sp>
      <p:graphicFrame>
        <p:nvGraphicFramePr>
          <p:cNvPr id="13" name="Table 12"/>
          <p:cNvGraphicFramePr>
            <a:graphicFrameLocks noGrp="1"/>
          </p:cNvGraphicFramePr>
          <p:nvPr/>
        </p:nvGraphicFramePr>
        <p:xfrm>
          <a:off x="4572000" y="1981200"/>
          <a:ext cx="3581400" cy="4851400"/>
        </p:xfrm>
        <a:graphic>
          <a:graphicData uri="http://schemas.openxmlformats.org/drawingml/2006/table">
            <a:tbl>
              <a:tblPr firstRow="1" bandRow="1">
                <a:tableStyleId>{F5AB1C69-6EDB-4FF4-983F-18BD219EF322}</a:tableStyleId>
              </a:tblPr>
              <a:tblGrid>
                <a:gridCol w="3581400"/>
              </a:tblGrid>
              <a:tr h="370840">
                <a:tc>
                  <a:txBody>
                    <a:bodyPr/>
                    <a:lstStyle/>
                    <a:p>
                      <a:pPr algn="ctr"/>
                      <a:r>
                        <a:rPr lang="en-US" b="1" u="sng" dirty="0" smtClean="0">
                          <a:latin typeface="+mj-lt"/>
                        </a:rPr>
                        <a:t>SEMESTER 2 (TKO25)</a:t>
                      </a:r>
                      <a:endParaRPr lang="en-US" b="1" u="sng" dirty="0">
                        <a:latin typeface="+mj-lt"/>
                      </a:endParaRPr>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r h="370840">
                <a:tc>
                  <a:txBody>
                    <a:bodyPr/>
                    <a:lstStyle/>
                    <a:p>
                      <a:endParaRPr lang="en-US" b="1" dirty="0" smtClean="0"/>
                    </a:p>
                    <a:p>
                      <a:endParaRPr lang="en-US" b="1" dirty="0"/>
                    </a:p>
                  </a:txBody>
                  <a:tcPr>
                    <a:solidFill>
                      <a:schemeClr val="accent1">
                        <a:alpha val="75000"/>
                      </a:schemeClr>
                    </a:solidFill>
                  </a:tcPr>
                </a:tc>
              </a:tr>
            </a:tbl>
          </a:graphicData>
        </a:graphic>
      </p:graphicFrame>
      <p:sp>
        <p:nvSpPr>
          <p:cNvPr id="14" name="TextBox 13">
            <a:hlinkClick r:id="rId9" action="ppaction://hlinksldjump"/>
          </p:cNvPr>
          <p:cNvSpPr txBox="1"/>
          <p:nvPr/>
        </p:nvSpPr>
        <p:spPr>
          <a:xfrm>
            <a:off x="4648200" y="2590800"/>
            <a:ext cx="3352800" cy="369332"/>
          </a:xfrm>
          <a:prstGeom prst="rect">
            <a:avLst/>
          </a:prstGeom>
          <a:noFill/>
        </p:spPr>
        <p:txBody>
          <a:bodyPr wrap="square" rtlCol="0">
            <a:spAutoFit/>
          </a:bodyPr>
          <a:lstStyle/>
          <a:p>
            <a:r>
              <a:rPr lang="en-US" b="1" dirty="0" smtClean="0">
                <a:solidFill>
                  <a:schemeClr val="bg1"/>
                </a:solidFill>
              </a:rPr>
              <a:t>BAB 7: IONIC  EQUILIBRIA</a:t>
            </a:r>
            <a:endParaRPr lang="en-US" b="1" dirty="0">
              <a:solidFill>
                <a:schemeClr val="bg1"/>
              </a:solidFill>
            </a:endParaRPr>
          </a:p>
        </p:txBody>
      </p:sp>
      <p:sp>
        <p:nvSpPr>
          <p:cNvPr id="15" name="TextBox 14">
            <a:hlinkClick r:id="rId10" action="ppaction://hlinksldjump"/>
          </p:cNvPr>
          <p:cNvSpPr txBox="1"/>
          <p:nvPr/>
        </p:nvSpPr>
        <p:spPr>
          <a:xfrm>
            <a:off x="4648200" y="3276600"/>
            <a:ext cx="3352800" cy="369332"/>
          </a:xfrm>
          <a:prstGeom prst="rect">
            <a:avLst/>
          </a:prstGeom>
          <a:noFill/>
        </p:spPr>
        <p:txBody>
          <a:bodyPr wrap="square" rtlCol="0">
            <a:spAutoFit/>
          </a:bodyPr>
          <a:lstStyle/>
          <a:p>
            <a:r>
              <a:rPr lang="en-US" b="1" dirty="0" smtClean="0">
                <a:solidFill>
                  <a:schemeClr val="bg1"/>
                </a:solidFill>
              </a:rPr>
              <a:t>BAB 8: THERMOCHEMISTRY</a:t>
            </a:r>
            <a:endParaRPr lang="en-US" b="1" dirty="0">
              <a:solidFill>
                <a:schemeClr val="bg1"/>
              </a:solidFill>
            </a:endParaRPr>
          </a:p>
        </p:txBody>
      </p:sp>
      <p:sp>
        <p:nvSpPr>
          <p:cNvPr id="16" name="TextBox 15">
            <a:hlinkClick r:id="rId11" action="ppaction://hlinksldjump"/>
          </p:cNvPr>
          <p:cNvSpPr txBox="1"/>
          <p:nvPr/>
        </p:nvSpPr>
        <p:spPr>
          <a:xfrm>
            <a:off x="4648200" y="3886200"/>
            <a:ext cx="3352800" cy="369332"/>
          </a:xfrm>
          <a:prstGeom prst="rect">
            <a:avLst/>
          </a:prstGeom>
          <a:noFill/>
        </p:spPr>
        <p:txBody>
          <a:bodyPr wrap="square" rtlCol="0">
            <a:spAutoFit/>
          </a:bodyPr>
          <a:lstStyle/>
          <a:p>
            <a:r>
              <a:rPr lang="en-US" b="1" dirty="0" smtClean="0">
                <a:solidFill>
                  <a:schemeClr val="bg1"/>
                </a:solidFill>
              </a:rPr>
              <a:t>BAB </a:t>
            </a:r>
            <a:r>
              <a:rPr lang="en-US" b="1" dirty="0">
                <a:solidFill>
                  <a:schemeClr val="bg1"/>
                </a:solidFill>
              </a:rPr>
              <a:t>9</a:t>
            </a:r>
            <a:r>
              <a:rPr lang="en-US" b="1" dirty="0" smtClean="0">
                <a:solidFill>
                  <a:schemeClr val="bg1"/>
                </a:solidFill>
              </a:rPr>
              <a:t>: ELECTROCHEMISTRY</a:t>
            </a:r>
            <a:endParaRPr lang="en-US" b="1" dirty="0">
              <a:solidFill>
                <a:schemeClr val="bg1"/>
              </a:solidFill>
            </a:endParaRPr>
          </a:p>
        </p:txBody>
      </p:sp>
      <p:sp>
        <p:nvSpPr>
          <p:cNvPr id="17" name="TextBox 16">
            <a:hlinkClick r:id="rId12" action="ppaction://hlinksldjump"/>
          </p:cNvPr>
          <p:cNvSpPr txBox="1"/>
          <p:nvPr/>
        </p:nvSpPr>
        <p:spPr>
          <a:xfrm>
            <a:off x="4648200" y="4583668"/>
            <a:ext cx="3505200" cy="369332"/>
          </a:xfrm>
          <a:prstGeom prst="rect">
            <a:avLst/>
          </a:prstGeom>
          <a:noFill/>
        </p:spPr>
        <p:txBody>
          <a:bodyPr wrap="square" rtlCol="0">
            <a:spAutoFit/>
          </a:bodyPr>
          <a:lstStyle/>
          <a:p>
            <a:r>
              <a:rPr lang="en-US" b="1" dirty="0" smtClean="0">
                <a:solidFill>
                  <a:schemeClr val="bg1"/>
                </a:solidFill>
              </a:rPr>
              <a:t>BAB 10: REACTION KINETIC</a:t>
            </a:r>
            <a:endParaRPr lang="en-US" b="1" dirty="0">
              <a:solidFill>
                <a:schemeClr val="bg1"/>
              </a:solidFill>
            </a:endParaRPr>
          </a:p>
        </p:txBody>
      </p:sp>
      <p:sp>
        <p:nvSpPr>
          <p:cNvPr id="18" name="TextBox 17">
            <a:hlinkClick r:id="rId13" action="ppaction://hlinksldjump"/>
          </p:cNvPr>
          <p:cNvSpPr txBox="1"/>
          <p:nvPr/>
        </p:nvSpPr>
        <p:spPr>
          <a:xfrm>
            <a:off x="4648200" y="5193268"/>
            <a:ext cx="3429000" cy="369332"/>
          </a:xfrm>
          <a:prstGeom prst="rect">
            <a:avLst/>
          </a:prstGeom>
          <a:noFill/>
        </p:spPr>
        <p:txBody>
          <a:bodyPr wrap="square" rtlCol="0">
            <a:spAutoFit/>
          </a:bodyPr>
          <a:lstStyle/>
          <a:p>
            <a:r>
              <a:rPr lang="en-US" b="1" dirty="0" smtClean="0">
                <a:solidFill>
                  <a:schemeClr val="bg1"/>
                </a:solidFill>
              </a:rPr>
              <a:t>BAB 11: ORGANIC CHEMISTRY</a:t>
            </a:r>
            <a:endParaRPr lang="en-US" b="1" dirty="0">
              <a:solidFill>
                <a:schemeClr val="bg1"/>
              </a:solidFill>
            </a:endParaRPr>
          </a:p>
        </p:txBody>
      </p:sp>
      <p:sp>
        <p:nvSpPr>
          <p:cNvPr id="19" name="TextBox 18">
            <a:hlinkClick r:id="rId14" action="ppaction://hlinksldjump"/>
          </p:cNvPr>
          <p:cNvSpPr txBox="1"/>
          <p:nvPr/>
        </p:nvSpPr>
        <p:spPr>
          <a:xfrm>
            <a:off x="4648200" y="5678269"/>
            <a:ext cx="2819400" cy="369332"/>
          </a:xfrm>
          <a:prstGeom prst="rect">
            <a:avLst/>
          </a:prstGeom>
          <a:noFill/>
        </p:spPr>
        <p:txBody>
          <a:bodyPr wrap="square" rtlCol="0">
            <a:spAutoFit/>
          </a:bodyPr>
          <a:lstStyle/>
          <a:p>
            <a:r>
              <a:rPr lang="en-US" b="1" dirty="0" smtClean="0">
                <a:solidFill>
                  <a:schemeClr val="bg1"/>
                </a:solidFill>
              </a:rPr>
              <a:t>BAB 12: HYDROCARBON</a:t>
            </a:r>
            <a:endParaRPr lang="en-US" b="1" dirty="0">
              <a:solidFill>
                <a:schemeClr val="bg1"/>
              </a:solidFill>
            </a:endParaRPr>
          </a:p>
        </p:txBody>
      </p:sp>
      <p:sp>
        <p:nvSpPr>
          <p:cNvPr id="20" name="TextBox 19">
            <a:hlinkClick r:id="rId15" action="ppaction://hlinksldjump"/>
          </p:cNvPr>
          <p:cNvSpPr txBox="1"/>
          <p:nvPr/>
        </p:nvSpPr>
        <p:spPr>
          <a:xfrm>
            <a:off x="4572000" y="6248400"/>
            <a:ext cx="2286000" cy="369332"/>
          </a:xfrm>
          <a:prstGeom prst="rect">
            <a:avLst/>
          </a:prstGeom>
          <a:noFill/>
        </p:spPr>
        <p:txBody>
          <a:bodyPr wrap="square" rtlCol="0">
            <a:spAutoFit/>
          </a:bodyPr>
          <a:lstStyle/>
          <a:p>
            <a:r>
              <a:rPr lang="en-US" b="1" dirty="0" smtClean="0">
                <a:solidFill>
                  <a:schemeClr val="bg1"/>
                </a:solidFill>
              </a:rPr>
              <a:t>BAB 13: POLYMER</a:t>
            </a:r>
            <a:endParaRPr lang="en-US" b="1" dirty="0">
              <a:solidFill>
                <a:schemeClr val="bg1"/>
              </a:solidFill>
            </a:endParaRPr>
          </a:p>
        </p:txBody>
      </p:sp>
      <p:sp>
        <p:nvSpPr>
          <p:cNvPr id="23" name="Rectangle 22"/>
          <p:cNvSpPr/>
          <p:nvPr/>
        </p:nvSpPr>
        <p:spPr>
          <a:xfrm>
            <a:off x="1676400" y="304800"/>
            <a:ext cx="611744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RINGKASAN KURSUS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tom.jpg"/>
          <p:cNvPicPr>
            <a:picLocks noChangeAspect="1"/>
          </p:cNvPicPr>
          <p:nvPr/>
        </p:nvPicPr>
        <p:blipFill>
          <a:blip r:embed="rId2"/>
          <a:stretch>
            <a:fillRect/>
          </a:stretch>
        </p:blipFill>
        <p:spPr>
          <a:xfrm>
            <a:off x="0" y="0"/>
            <a:ext cx="48006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800600" y="381000"/>
            <a:ext cx="336104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1)MATTER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8" name="TextBox 7"/>
          <p:cNvSpPr txBox="1"/>
          <p:nvPr/>
        </p:nvSpPr>
        <p:spPr>
          <a:xfrm>
            <a:off x="4419600" y="1524000"/>
            <a:ext cx="3962400" cy="1477328"/>
          </a:xfrm>
          <a:prstGeom prst="rect">
            <a:avLst/>
          </a:prstGeom>
          <a:noFill/>
        </p:spPr>
        <p:txBody>
          <a:bodyPr wrap="square" rtlCol="0">
            <a:spAutoFit/>
          </a:bodyPr>
          <a:lstStyle/>
          <a:p>
            <a:r>
              <a:rPr lang="en-US" dirty="0" smtClean="0"/>
              <a:t>1.1:	Introduction to chemistry</a:t>
            </a:r>
          </a:p>
          <a:p>
            <a:r>
              <a:rPr lang="en-US" dirty="0" smtClean="0"/>
              <a:t>1.2:	Atoms and molecules</a:t>
            </a:r>
          </a:p>
          <a:p>
            <a:r>
              <a:rPr lang="en-US" dirty="0" smtClean="0"/>
              <a:t>1.3:	Mole concept</a:t>
            </a:r>
          </a:p>
          <a:p>
            <a:r>
              <a:rPr lang="en-US" dirty="0" smtClean="0"/>
              <a:t>1.4:	Concentration unit</a:t>
            </a:r>
          </a:p>
          <a:p>
            <a:r>
              <a:rPr lang="en-US" dirty="0" smtClean="0"/>
              <a:t>1.5: 	</a:t>
            </a:r>
            <a:r>
              <a:rPr lang="en-US" dirty="0" err="1" smtClean="0"/>
              <a:t>Stoichiometry</a:t>
            </a:r>
            <a:endParaRPr lang="en-US" dirty="0"/>
          </a:p>
        </p:txBody>
      </p:sp>
      <p:sp>
        <p:nvSpPr>
          <p:cNvPr id="7" name="TextBox 6"/>
          <p:cNvSpPr txBox="1"/>
          <p:nvPr/>
        </p:nvSpPr>
        <p:spPr>
          <a:xfrm>
            <a:off x="609600" y="4648200"/>
            <a:ext cx="7696200" cy="1323439"/>
          </a:xfrm>
          <a:prstGeom prst="rect">
            <a:avLst/>
          </a:prstGeom>
          <a:noFill/>
        </p:spPr>
        <p:txBody>
          <a:bodyPr wrap="square" rtlCol="0">
            <a:spAutoFit/>
          </a:bodyPr>
          <a:lstStyle/>
          <a:p>
            <a:pPr algn="ctr"/>
            <a:r>
              <a:rPr lang="en-US" sz="2000" b="1" i="1" dirty="0" smtClean="0"/>
              <a:t>A common way of defining matter is as anything that has mass and occupies volume.  All objects are made from molecules , and molecules consist of atoms, which in turn consist of interacting subatomic particles like protons and electrons. </a:t>
            </a:r>
            <a:endParaRPr lang="en-US" sz="20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lecule.bmp"/>
          <p:cNvPicPr>
            <a:picLocks noChangeAspect="1"/>
          </p:cNvPicPr>
          <p:nvPr/>
        </p:nvPicPr>
        <p:blipFill>
          <a:blip r:embed="rId2"/>
          <a:stretch>
            <a:fillRect/>
          </a:stretch>
        </p:blipFill>
        <p:spPr>
          <a:xfrm>
            <a:off x="0" y="152400"/>
            <a:ext cx="4191000" cy="449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3469239" y="381000"/>
            <a:ext cx="5293761" cy="1754326"/>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2)Atomic structure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7"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8" name="TextBox 7"/>
          <p:cNvSpPr txBox="1"/>
          <p:nvPr/>
        </p:nvSpPr>
        <p:spPr>
          <a:xfrm>
            <a:off x="4419600" y="2514600"/>
            <a:ext cx="3733800" cy="923330"/>
          </a:xfrm>
          <a:prstGeom prst="rect">
            <a:avLst/>
          </a:prstGeom>
          <a:noFill/>
        </p:spPr>
        <p:txBody>
          <a:bodyPr wrap="square" rtlCol="0">
            <a:spAutoFit/>
          </a:bodyPr>
          <a:lstStyle/>
          <a:p>
            <a:r>
              <a:rPr lang="en-US" dirty="0" smtClean="0"/>
              <a:t>2.1:	Bohr’s atomic model</a:t>
            </a:r>
          </a:p>
          <a:p>
            <a:r>
              <a:rPr lang="en-US" dirty="0" smtClean="0"/>
              <a:t>2.2:	Quantum mechanical model</a:t>
            </a:r>
          </a:p>
          <a:p>
            <a:r>
              <a:rPr lang="en-US" dirty="0" smtClean="0"/>
              <a:t>2.3:	Electronic configuration</a:t>
            </a:r>
            <a:endParaRPr lang="en-US" dirty="0"/>
          </a:p>
        </p:txBody>
      </p:sp>
      <p:sp>
        <p:nvSpPr>
          <p:cNvPr id="9" name="TextBox 8"/>
          <p:cNvSpPr txBox="1"/>
          <p:nvPr/>
        </p:nvSpPr>
        <p:spPr>
          <a:xfrm>
            <a:off x="1143000" y="4648200"/>
            <a:ext cx="6781800" cy="1631216"/>
          </a:xfrm>
          <a:prstGeom prst="rect">
            <a:avLst/>
          </a:prstGeom>
          <a:noFill/>
        </p:spPr>
        <p:txBody>
          <a:bodyPr wrap="square" rtlCol="0">
            <a:spAutoFit/>
          </a:bodyPr>
          <a:lstStyle/>
          <a:p>
            <a:pPr algn="ctr"/>
            <a:r>
              <a:rPr lang="en-US" sz="2000" b="1" i="1" dirty="0" smtClean="0"/>
              <a:t>The electrons orbit the nucleus in strange lobes and spheres, and describe the probability of the electron being in a certain place more than they describe an orbit such as a planet</a:t>
            </a:r>
            <a:br>
              <a:rPr lang="en-US" sz="2000" b="1" i="1" dirty="0" smtClean="0"/>
            </a:br>
            <a:r>
              <a:rPr lang="en-US" sz="2000" b="1" i="1" dirty="0" smtClean="0"/>
              <a:t/>
            </a:r>
            <a:br>
              <a:rPr lang="en-US" sz="2000" b="1" i="1" dirty="0" smtClean="0"/>
            </a:br>
            <a:endParaRPr lang="en-US" sz="2000"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riodic table.jpg"/>
          <p:cNvPicPr>
            <a:picLocks noChangeAspect="1"/>
          </p:cNvPicPr>
          <p:nvPr/>
        </p:nvPicPr>
        <p:blipFill>
          <a:blip r:embed="rId2"/>
          <a:stretch>
            <a:fillRect/>
          </a:stretch>
        </p:blipFill>
        <p:spPr>
          <a:xfrm>
            <a:off x="0" y="0"/>
            <a:ext cx="4470850" cy="419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4648200" y="304800"/>
            <a:ext cx="4267200"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3)PERIODIC TABLE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7" name="TextBox 6"/>
          <p:cNvSpPr txBox="1"/>
          <p:nvPr/>
        </p:nvSpPr>
        <p:spPr>
          <a:xfrm>
            <a:off x="5105400" y="2362200"/>
            <a:ext cx="3505200" cy="646331"/>
          </a:xfrm>
          <a:prstGeom prst="rect">
            <a:avLst/>
          </a:prstGeom>
          <a:noFill/>
        </p:spPr>
        <p:txBody>
          <a:bodyPr wrap="square" rtlCol="0">
            <a:spAutoFit/>
          </a:bodyPr>
          <a:lstStyle/>
          <a:p>
            <a:r>
              <a:rPr lang="en-US" dirty="0" smtClean="0"/>
              <a:t>3.1:	Classification of elements</a:t>
            </a:r>
          </a:p>
          <a:p>
            <a:r>
              <a:rPr lang="en-US" dirty="0" smtClean="0"/>
              <a:t>3.2:	Periodicity</a:t>
            </a:r>
          </a:p>
        </p:txBody>
      </p:sp>
      <p:sp>
        <p:nvSpPr>
          <p:cNvPr id="8" name="TextBox 7"/>
          <p:cNvSpPr txBox="1"/>
          <p:nvPr/>
        </p:nvSpPr>
        <p:spPr>
          <a:xfrm>
            <a:off x="914400" y="4953000"/>
            <a:ext cx="6629400" cy="1631216"/>
          </a:xfrm>
          <a:prstGeom prst="rect">
            <a:avLst/>
          </a:prstGeom>
          <a:noFill/>
        </p:spPr>
        <p:txBody>
          <a:bodyPr wrap="square" rtlCol="0">
            <a:spAutoFit/>
          </a:bodyPr>
          <a:lstStyle/>
          <a:p>
            <a:pPr algn="ctr"/>
            <a:r>
              <a:rPr lang="en-US" sz="2000" b="1" dirty="0" smtClean="0"/>
              <a:t> </a:t>
            </a:r>
            <a:r>
              <a:rPr lang="en-US" sz="2000" b="1" i="1" dirty="0" smtClean="0"/>
              <a:t>The periodic table is a tabular arrangement of the chemical elements by increasing atomic number which displays the elements  so that one may see trends in their properties.</a:t>
            </a:r>
            <a:r>
              <a:rPr lang="en-US" sz="2000" dirty="0" smtClean="0"/>
              <a:t> </a:t>
            </a:r>
          </a:p>
          <a:p>
            <a:pPr algn="ctr"/>
            <a:endParaRPr lang="en-US" sz="2000" b="1" i="1" dirty="0" smtClean="0"/>
          </a:p>
        </p:txBody>
      </p:sp>
      <p:sp>
        <p:nvSpPr>
          <p:cNvPr id="11265" name="Rectangle 1"/>
          <p:cNvSpPr>
            <a:spLocks noChangeArrowheads="1"/>
          </p:cNvSpPr>
          <p:nvPr/>
        </p:nvSpPr>
        <p:spPr bwMode="auto">
          <a:xfrm>
            <a:off x="0" y="0"/>
            <a:ext cx="8304213"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inherit"/>
              </a:rPr>
              <a:t> The </a:t>
            </a:r>
            <a:r>
              <a:rPr kumimoji="0" lang="en-US" sz="900" b="0" i="0" u="sng" strike="noStrike" cap="none" normalizeH="0" baseline="0" smtClean="0">
                <a:ln>
                  <a:noFill/>
                </a:ln>
                <a:solidFill>
                  <a:srgbClr val="3366CC"/>
                </a:solidFill>
                <a:effectLst/>
                <a:latin typeface="inherit"/>
                <a:hlinkClick r:id="rId5"/>
              </a:rPr>
              <a:t>periodic table</a:t>
            </a:r>
            <a:r>
              <a:rPr kumimoji="0" lang="en-US" sz="900" b="0" i="0" u="none" strike="noStrike" cap="none" normalizeH="0" baseline="0" smtClean="0">
                <a:ln>
                  <a:noFill/>
                </a:ln>
                <a:solidFill>
                  <a:srgbClr val="333333"/>
                </a:solidFill>
                <a:effectLst/>
                <a:latin typeface="inherit"/>
              </a:rPr>
              <a:t> is a tabular arrangement of the chemical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by increasing </a:t>
            </a:r>
            <a:r>
              <a:rPr kumimoji="0" lang="en-US" sz="900" b="0" i="0" u="sng" strike="noStrike" cap="none" normalizeH="0" baseline="0" smtClean="0">
                <a:ln>
                  <a:noFill/>
                </a:ln>
                <a:solidFill>
                  <a:srgbClr val="3366CC"/>
                </a:solidFill>
                <a:effectLst/>
                <a:latin typeface="inherit"/>
                <a:hlinkClick r:id="rId7"/>
              </a:rPr>
              <a:t>atomic number</a:t>
            </a:r>
            <a:r>
              <a:rPr kumimoji="0" lang="en-US" sz="900" b="0" i="0" u="none" strike="noStrike" cap="none" normalizeH="0" baseline="0" smtClean="0">
                <a:ln>
                  <a:noFill/>
                </a:ln>
                <a:solidFill>
                  <a:srgbClr val="333333"/>
                </a:solidFill>
                <a:effectLst/>
                <a:latin typeface="inherit"/>
              </a:rPr>
              <a:t> which displays the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so that one may see trends in their properties.</a:t>
            </a:r>
            <a:endParaRPr kumimoji="0" lang="en-US" sz="1800" b="0" i="0" u="none" strike="noStrike" cap="none" normalizeH="0" baseline="0" smtClean="0">
              <a:ln>
                <a:noFill/>
              </a:ln>
              <a:solidFill>
                <a:schemeClr val="tx1"/>
              </a:solidFill>
              <a:effectLst/>
              <a:latin typeface="Arial" pitchFamily="34" charset="0"/>
            </a:endParaRPr>
          </a:p>
        </p:txBody>
      </p:sp>
      <p:sp>
        <p:nvSpPr>
          <p:cNvPr id="11266" name="Rectangle 2"/>
          <p:cNvSpPr>
            <a:spLocks noChangeArrowheads="1"/>
          </p:cNvSpPr>
          <p:nvPr/>
        </p:nvSpPr>
        <p:spPr bwMode="auto">
          <a:xfrm>
            <a:off x="0" y="0"/>
            <a:ext cx="8304213"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inherit"/>
              </a:rPr>
              <a:t> The </a:t>
            </a:r>
            <a:r>
              <a:rPr kumimoji="0" lang="en-US" sz="900" b="0" i="0" u="sng" strike="noStrike" cap="none" normalizeH="0" baseline="0" smtClean="0">
                <a:ln>
                  <a:noFill/>
                </a:ln>
                <a:solidFill>
                  <a:srgbClr val="3366CC"/>
                </a:solidFill>
                <a:effectLst/>
                <a:latin typeface="inherit"/>
                <a:hlinkClick r:id="rId5"/>
              </a:rPr>
              <a:t>periodic table</a:t>
            </a:r>
            <a:r>
              <a:rPr kumimoji="0" lang="en-US" sz="900" b="0" i="0" u="none" strike="noStrike" cap="none" normalizeH="0" baseline="0" smtClean="0">
                <a:ln>
                  <a:noFill/>
                </a:ln>
                <a:solidFill>
                  <a:srgbClr val="333333"/>
                </a:solidFill>
                <a:effectLst/>
                <a:latin typeface="inherit"/>
              </a:rPr>
              <a:t> is a tabular arrangement of the chemical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by increasing </a:t>
            </a:r>
            <a:r>
              <a:rPr kumimoji="0" lang="en-US" sz="900" b="0" i="0" u="sng" strike="noStrike" cap="none" normalizeH="0" baseline="0" smtClean="0">
                <a:ln>
                  <a:noFill/>
                </a:ln>
                <a:solidFill>
                  <a:srgbClr val="3366CC"/>
                </a:solidFill>
                <a:effectLst/>
                <a:latin typeface="inherit"/>
                <a:hlinkClick r:id="rId7"/>
              </a:rPr>
              <a:t>atomic number</a:t>
            </a:r>
            <a:r>
              <a:rPr kumimoji="0" lang="en-US" sz="900" b="0" i="0" u="none" strike="noStrike" cap="none" normalizeH="0" baseline="0" smtClean="0">
                <a:ln>
                  <a:noFill/>
                </a:ln>
                <a:solidFill>
                  <a:srgbClr val="333333"/>
                </a:solidFill>
                <a:effectLst/>
                <a:latin typeface="inherit"/>
              </a:rPr>
              <a:t> which displays the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so that one may see trends in their properties.</a:t>
            </a:r>
            <a:endParaRPr kumimoji="0" lang="en-US" sz="1800" b="0" i="0" u="none" strike="noStrike" cap="none" normalizeH="0" baseline="0" smtClean="0">
              <a:ln>
                <a:noFill/>
              </a:ln>
              <a:solidFill>
                <a:schemeClr val="tx1"/>
              </a:solidFill>
              <a:effectLst/>
              <a:latin typeface="Arial" pitchFamily="34" charset="0"/>
            </a:endParaRPr>
          </a:p>
        </p:txBody>
      </p:sp>
      <p:sp>
        <p:nvSpPr>
          <p:cNvPr id="11267" name="Rectangle 3"/>
          <p:cNvSpPr>
            <a:spLocks noChangeArrowheads="1"/>
          </p:cNvSpPr>
          <p:nvPr/>
        </p:nvSpPr>
        <p:spPr bwMode="auto">
          <a:xfrm>
            <a:off x="0" y="0"/>
            <a:ext cx="8304213"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inherit"/>
              </a:rPr>
              <a:t> The </a:t>
            </a:r>
            <a:r>
              <a:rPr kumimoji="0" lang="en-US" sz="900" b="0" i="0" u="sng" strike="noStrike" cap="none" normalizeH="0" baseline="0" smtClean="0">
                <a:ln>
                  <a:noFill/>
                </a:ln>
                <a:solidFill>
                  <a:srgbClr val="3366CC"/>
                </a:solidFill>
                <a:effectLst/>
                <a:latin typeface="inherit"/>
                <a:hlinkClick r:id="rId5"/>
              </a:rPr>
              <a:t>periodic table</a:t>
            </a:r>
            <a:r>
              <a:rPr kumimoji="0" lang="en-US" sz="900" b="0" i="0" u="none" strike="noStrike" cap="none" normalizeH="0" baseline="0" smtClean="0">
                <a:ln>
                  <a:noFill/>
                </a:ln>
                <a:solidFill>
                  <a:srgbClr val="333333"/>
                </a:solidFill>
                <a:effectLst/>
                <a:latin typeface="inherit"/>
              </a:rPr>
              <a:t> is a tabular arrangement of the chemical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by increasing </a:t>
            </a:r>
            <a:r>
              <a:rPr kumimoji="0" lang="en-US" sz="900" b="0" i="0" u="sng" strike="noStrike" cap="none" normalizeH="0" baseline="0" smtClean="0">
                <a:ln>
                  <a:noFill/>
                </a:ln>
                <a:solidFill>
                  <a:srgbClr val="3366CC"/>
                </a:solidFill>
                <a:effectLst/>
                <a:latin typeface="inherit"/>
                <a:hlinkClick r:id="rId7"/>
              </a:rPr>
              <a:t>atomic number</a:t>
            </a:r>
            <a:r>
              <a:rPr kumimoji="0" lang="en-US" sz="900" b="0" i="0" u="none" strike="noStrike" cap="none" normalizeH="0" baseline="0" smtClean="0">
                <a:ln>
                  <a:noFill/>
                </a:ln>
                <a:solidFill>
                  <a:srgbClr val="333333"/>
                </a:solidFill>
                <a:effectLst/>
                <a:latin typeface="inherit"/>
              </a:rPr>
              <a:t> which displays the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so that one may see trends in their properties.</a:t>
            </a:r>
            <a:endParaRPr kumimoji="0" lang="en-US" sz="1800" b="0" i="0" u="none" strike="noStrike" cap="none" normalizeH="0" baseline="0" smtClean="0">
              <a:ln>
                <a:noFill/>
              </a:ln>
              <a:solidFill>
                <a:schemeClr val="tx1"/>
              </a:solidFill>
              <a:effectLst/>
              <a:latin typeface="Arial" pitchFamily="34" charset="0"/>
            </a:endParaRPr>
          </a:p>
        </p:txBody>
      </p:sp>
      <p:sp>
        <p:nvSpPr>
          <p:cNvPr id="11268" name="Rectangle 4"/>
          <p:cNvSpPr>
            <a:spLocks noChangeArrowheads="1"/>
          </p:cNvSpPr>
          <p:nvPr/>
        </p:nvSpPr>
        <p:spPr bwMode="auto">
          <a:xfrm>
            <a:off x="0" y="0"/>
            <a:ext cx="8304213"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inherit"/>
              </a:rPr>
              <a:t> The </a:t>
            </a:r>
            <a:r>
              <a:rPr kumimoji="0" lang="en-US" sz="900" b="0" i="0" u="sng" strike="noStrike" cap="none" normalizeH="0" baseline="0" smtClean="0">
                <a:ln>
                  <a:noFill/>
                </a:ln>
                <a:solidFill>
                  <a:srgbClr val="3366CC"/>
                </a:solidFill>
                <a:effectLst/>
                <a:latin typeface="inherit"/>
                <a:hlinkClick r:id="rId5"/>
              </a:rPr>
              <a:t>periodic table</a:t>
            </a:r>
            <a:r>
              <a:rPr kumimoji="0" lang="en-US" sz="900" b="0" i="0" u="none" strike="noStrike" cap="none" normalizeH="0" baseline="0" smtClean="0">
                <a:ln>
                  <a:noFill/>
                </a:ln>
                <a:solidFill>
                  <a:srgbClr val="333333"/>
                </a:solidFill>
                <a:effectLst/>
                <a:latin typeface="inherit"/>
              </a:rPr>
              <a:t> is a tabular arrangement of the chemical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by increasing </a:t>
            </a:r>
            <a:r>
              <a:rPr kumimoji="0" lang="en-US" sz="900" b="0" i="0" u="sng" strike="noStrike" cap="none" normalizeH="0" baseline="0" smtClean="0">
                <a:ln>
                  <a:noFill/>
                </a:ln>
                <a:solidFill>
                  <a:srgbClr val="3366CC"/>
                </a:solidFill>
                <a:effectLst/>
                <a:latin typeface="inherit"/>
                <a:hlinkClick r:id="rId7"/>
              </a:rPr>
              <a:t>atomic number</a:t>
            </a:r>
            <a:r>
              <a:rPr kumimoji="0" lang="en-US" sz="900" b="0" i="0" u="none" strike="noStrike" cap="none" normalizeH="0" baseline="0" smtClean="0">
                <a:ln>
                  <a:noFill/>
                </a:ln>
                <a:solidFill>
                  <a:srgbClr val="333333"/>
                </a:solidFill>
                <a:effectLst/>
                <a:latin typeface="inherit"/>
              </a:rPr>
              <a:t> which displays the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so that one may see trends in their properties.</a:t>
            </a:r>
            <a:endParaRPr kumimoji="0" lang="en-US" sz="1800" b="0" i="0" u="none" strike="noStrike" cap="none" normalizeH="0" baseline="0" smtClean="0">
              <a:ln>
                <a:noFill/>
              </a:ln>
              <a:solidFill>
                <a:schemeClr val="tx1"/>
              </a:solidFill>
              <a:effectLst/>
              <a:latin typeface="Arial" pitchFamily="34" charset="0"/>
            </a:endParaRPr>
          </a:p>
        </p:txBody>
      </p:sp>
      <p:sp>
        <p:nvSpPr>
          <p:cNvPr id="11269" name="Rectangle 5"/>
          <p:cNvSpPr>
            <a:spLocks noChangeArrowheads="1"/>
          </p:cNvSpPr>
          <p:nvPr/>
        </p:nvSpPr>
        <p:spPr bwMode="auto">
          <a:xfrm>
            <a:off x="0" y="0"/>
            <a:ext cx="8304213"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inherit"/>
              </a:rPr>
              <a:t> The </a:t>
            </a:r>
            <a:r>
              <a:rPr kumimoji="0" lang="en-US" sz="900" b="0" i="0" u="sng" strike="noStrike" cap="none" normalizeH="0" baseline="0" smtClean="0">
                <a:ln>
                  <a:noFill/>
                </a:ln>
                <a:solidFill>
                  <a:srgbClr val="3366CC"/>
                </a:solidFill>
                <a:effectLst/>
                <a:latin typeface="inherit"/>
                <a:hlinkClick r:id="rId5"/>
              </a:rPr>
              <a:t>periodic table</a:t>
            </a:r>
            <a:r>
              <a:rPr kumimoji="0" lang="en-US" sz="900" b="0" i="0" u="none" strike="noStrike" cap="none" normalizeH="0" baseline="0" smtClean="0">
                <a:ln>
                  <a:noFill/>
                </a:ln>
                <a:solidFill>
                  <a:srgbClr val="333333"/>
                </a:solidFill>
                <a:effectLst/>
                <a:latin typeface="inherit"/>
              </a:rPr>
              <a:t> is a tabular arrangement of the chemical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by increasing </a:t>
            </a:r>
            <a:r>
              <a:rPr kumimoji="0" lang="en-US" sz="900" b="0" i="0" u="sng" strike="noStrike" cap="none" normalizeH="0" baseline="0" smtClean="0">
                <a:ln>
                  <a:noFill/>
                </a:ln>
                <a:solidFill>
                  <a:srgbClr val="3366CC"/>
                </a:solidFill>
                <a:effectLst/>
                <a:latin typeface="inherit"/>
                <a:hlinkClick r:id="rId7"/>
              </a:rPr>
              <a:t>atomic number</a:t>
            </a:r>
            <a:r>
              <a:rPr kumimoji="0" lang="en-US" sz="900" b="0" i="0" u="none" strike="noStrike" cap="none" normalizeH="0" baseline="0" smtClean="0">
                <a:ln>
                  <a:noFill/>
                </a:ln>
                <a:solidFill>
                  <a:srgbClr val="333333"/>
                </a:solidFill>
                <a:effectLst/>
                <a:latin typeface="inherit"/>
              </a:rPr>
              <a:t> which displays the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so that one may see trends in their properties.</a:t>
            </a:r>
            <a:endParaRPr kumimoji="0" lang="en-US" sz="1800" b="0" i="0" u="none" strike="noStrike" cap="none" normalizeH="0" baseline="0" smtClean="0">
              <a:ln>
                <a:noFill/>
              </a:ln>
              <a:solidFill>
                <a:schemeClr val="tx1"/>
              </a:solidFill>
              <a:effectLst/>
              <a:latin typeface="Arial" pitchFamily="34" charset="0"/>
            </a:endParaRPr>
          </a:p>
        </p:txBody>
      </p:sp>
      <p:sp>
        <p:nvSpPr>
          <p:cNvPr id="11270" name="Rectangle 6"/>
          <p:cNvSpPr>
            <a:spLocks noChangeArrowheads="1"/>
          </p:cNvSpPr>
          <p:nvPr/>
        </p:nvSpPr>
        <p:spPr bwMode="auto">
          <a:xfrm>
            <a:off x="0" y="0"/>
            <a:ext cx="8304213"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inherit"/>
              </a:rPr>
              <a:t> The </a:t>
            </a:r>
            <a:r>
              <a:rPr kumimoji="0" lang="en-US" sz="900" b="0" i="0" u="sng" strike="noStrike" cap="none" normalizeH="0" baseline="0" smtClean="0">
                <a:ln>
                  <a:noFill/>
                </a:ln>
                <a:solidFill>
                  <a:srgbClr val="3366CC"/>
                </a:solidFill>
                <a:effectLst/>
                <a:latin typeface="inherit"/>
                <a:hlinkClick r:id="rId5"/>
              </a:rPr>
              <a:t>periodic table</a:t>
            </a:r>
            <a:r>
              <a:rPr kumimoji="0" lang="en-US" sz="900" b="0" i="0" u="none" strike="noStrike" cap="none" normalizeH="0" baseline="0" smtClean="0">
                <a:ln>
                  <a:noFill/>
                </a:ln>
                <a:solidFill>
                  <a:srgbClr val="333333"/>
                </a:solidFill>
                <a:effectLst/>
                <a:latin typeface="inherit"/>
              </a:rPr>
              <a:t> is a tabular arrangement of the chemical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by increasing </a:t>
            </a:r>
            <a:r>
              <a:rPr kumimoji="0" lang="en-US" sz="900" b="0" i="0" u="sng" strike="noStrike" cap="none" normalizeH="0" baseline="0" smtClean="0">
                <a:ln>
                  <a:noFill/>
                </a:ln>
                <a:solidFill>
                  <a:srgbClr val="3366CC"/>
                </a:solidFill>
                <a:effectLst/>
                <a:latin typeface="inherit"/>
                <a:hlinkClick r:id="rId7"/>
              </a:rPr>
              <a:t>atomic number</a:t>
            </a:r>
            <a:r>
              <a:rPr kumimoji="0" lang="en-US" sz="900" b="0" i="0" u="none" strike="noStrike" cap="none" normalizeH="0" baseline="0" smtClean="0">
                <a:ln>
                  <a:noFill/>
                </a:ln>
                <a:solidFill>
                  <a:srgbClr val="333333"/>
                </a:solidFill>
                <a:effectLst/>
                <a:latin typeface="inherit"/>
              </a:rPr>
              <a:t> which displays the </a:t>
            </a:r>
            <a:r>
              <a:rPr kumimoji="0" lang="en-US" sz="900" b="0" i="0" u="sng" strike="noStrike" cap="none" normalizeH="0" baseline="0" smtClean="0">
                <a:ln>
                  <a:noFill/>
                </a:ln>
                <a:solidFill>
                  <a:srgbClr val="3366CC"/>
                </a:solidFill>
                <a:effectLst/>
                <a:latin typeface="inherit"/>
                <a:hlinkClick r:id="rId6"/>
              </a:rPr>
              <a:t>elements</a:t>
            </a:r>
            <a:r>
              <a:rPr kumimoji="0" lang="en-US" sz="900" b="0" i="0" u="none" strike="noStrike" cap="none" normalizeH="0" baseline="0" smtClean="0">
                <a:ln>
                  <a:noFill/>
                </a:ln>
                <a:solidFill>
                  <a:srgbClr val="333333"/>
                </a:solidFill>
                <a:effectLst/>
                <a:latin typeface="inherit"/>
              </a:rPr>
              <a:t> so that one may see trends in their properties.</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jpg"/>
          <p:cNvPicPr>
            <a:picLocks noChangeAspect="1"/>
          </p:cNvPicPr>
          <p:nvPr/>
        </p:nvPicPr>
        <p:blipFill>
          <a:blip r:embed="rId2"/>
          <a:stretch>
            <a:fillRect/>
          </a:stretch>
        </p:blipFill>
        <p:spPr>
          <a:xfrm>
            <a:off x="0" y="0"/>
            <a:ext cx="4038600" cy="4038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4191000" y="304800"/>
            <a:ext cx="472440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4)CHEMICAL BONDING</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6"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7" name="TextBox 6"/>
          <p:cNvSpPr txBox="1"/>
          <p:nvPr/>
        </p:nvSpPr>
        <p:spPr>
          <a:xfrm>
            <a:off x="4572000" y="2514600"/>
            <a:ext cx="4114800" cy="1200329"/>
          </a:xfrm>
          <a:prstGeom prst="rect">
            <a:avLst/>
          </a:prstGeom>
          <a:noFill/>
        </p:spPr>
        <p:txBody>
          <a:bodyPr wrap="square" rtlCol="0">
            <a:spAutoFit/>
          </a:bodyPr>
          <a:lstStyle/>
          <a:p>
            <a:r>
              <a:rPr lang="en-US" dirty="0" smtClean="0"/>
              <a:t>4.1:	Lewis structure</a:t>
            </a:r>
          </a:p>
          <a:p>
            <a:r>
              <a:rPr lang="en-US" dirty="0" smtClean="0"/>
              <a:t>4.2:	Molecular shape and polarity</a:t>
            </a:r>
          </a:p>
          <a:p>
            <a:r>
              <a:rPr lang="en-US" dirty="0" smtClean="0"/>
              <a:t>4.3:	Intermolecular forces</a:t>
            </a:r>
          </a:p>
          <a:p>
            <a:r>
              <a:rPr lang="en-US" dirty="0" smtClean="0"/>
              <a:t>4.4:	Metallic bond</a:t>
            </a:r>
            <a:endParaRPr lang="en-US" dirty="0"/>
          </a:p>
        </p:txBody>
      </p:sp>
      <p:sp>
        <p:nvSpPr>
          <p:cNvPr id="8" name="TextBox 7"/>
          <p:cNvSpPr txBox="1"/>
          <p:nvPr/>
        </p:nvSpPr>
        <p:spPr>
          <a:xfrm>
            <a:off x="1295400" y="4611231"/>
            <a:ext cx="6477000" cy="2246769"/>
          </a:xfrm>
          <a:prstGeom prst="rect">
            <a:avLst/>
          </a:prstGeom>
          <a:noFill/>
        </p:spPr>
        <p:txBody>
          <a:bodyPr wrap="square" rtlCol="0">
            <a:spAutoFit/>
          </a:bodyPr>
          <a:lstStyle/>
          <a:p>
            <a:pPr algn="ctr"/>
            <a:r>
              <a:rPr lang="en-US" sz="2000" b="1" i="1" dirty="0" smtClean="0"/>
              <a:t>There is a chemical bond between two atoms or groups of atoms when the forces acting between them are strong enough to lead to the formation of an aggregate with sufficient stability to be regarded as an independent species. The number of bonds an atom forms corresponds to its valence.</a:t>
            </a:r>
            <a:br>
              <a:rPr lang="en-US" sz="2000" b="1" i="1" dirty="0" smtClean="0"/>
            </a:br>
            <a:endParaRPr lang="en-US" sz="20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ates-matter.jpg"/>
          <p:cNvPicPr>
            <a:picLocks noChangeAspect="1"/>
          </p:cNvPicPr>
          <p:nvPr/>
        </p:nvPicPr>
        <p:blipFill>
          <a:blip r:embed="rId2"/>
          <a:stretch>
            <a:fillRect/>
          </a:stretch>
        </p:blipFill>
        <p:spPr>
          <a:xfrm>
            <a:off x="0" y="-1"/>
            <a:ext cx="4419600" cy="4953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4038600" y="457200"/>
            <a:ext cx="4038600" cy="1754326"/>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5)STATES OF MATTER</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7" name="TextBox 6"/>
          <p:cNvSpPr txBox="1"/>
          <p:nvPr/>
        </p:nvSpPr>
        <p:spPr>
          <a:xfrm>
            <a:off x="4495800" y="2438400"/>
            <a:ext cx="2667000" cy="923330"/>
          </a:xfrm>
          <a:prstGeom prst="rect">
            <a:avLst/>
          </a:prstGeom>
          <a:noFill/>
        </p:spPr>
        <p:txBody>
          <a:bodyPr wrap="square" rtlCol="0">
            <a:spAutoFit/>
          </a:bodyPr>
          <a:lstStyle/>
          <a:p>
            <a:r>
              <a:rPr lang="en-US" dirty="0" smtClean="0"/>
              <a:t>5.1:	Gas</a:t>
            </a:r>
          </a:p>
          <a:p>
            <a:r>
              <a:rPr lang="en-US" dirty="0" smtClean="0"/>
              <a:t>5.2:	Liquid</a:t>
            </a:r>
          </a:p>
          <a:p>
            <a:r>
              <a:rPr lang="en-US" dirty="0" smtClean="0"/>
              <a:t>5.3:	Solid</a:t>
            </a:r>
          </a:p>
        </p:txBody>
      </p:sp>
      <p:sp>
        <p:nvSpPr>
          <p:cNvPr id="8" name="TextBox 7"/>
          <p:cNvSpPr txBox="1"/>
          <p:nvPr/>
        </p:nvSpPr>
        <p:spPr>
          <a:xfrm>
            <a:off x="762000" y="4876800"/>
            <a:ext cx="7772400" cy="1477328"/>
          </a:xfrm>
          <a:prstGeom prst="rect">
            <a:avLst/>
          </a:prstGeom>
          <a:noFill/>
        </p:spPr>
        <p:txBody>
          <a:bodyPr wrap="square" rtlCol="0">
            <a:spAutoFit/>
          </a:bodyPr>
          <a:lstStyle/>
          <a:p>
            <a:pPr algn="ctr"/>
            <a:r>
              <a:rPr lang="en-US" b="1" dirty="0" smtClean="0"/>
              <a:t>The state or </a:t>
            </a:r>
            <a:r>
              <a:rPr lang="en-US" b="1" i="1" dirty="0" smtClean="0"/>
              <a:t>phase</a:t>
            </a:r>
            <a:r>
              <a:rPr lang="en-US" b="1" dirty="0" smtClean="0"/>
              <a:t> of a given set of matter can change depending on pressure and temperature conditions, transitioning to other phases as these conditions change to favor their existence. In a gas, the molecules have enough kinetic energy so that the effect of intermolecular forces is small known as an ideal gas.</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15813231.jpg"/>
          <p:cNvPicPr>
            <a:picLocks noChangeAspect="1"/>
          </p:cNvPicPr>
          <p:nvPr/>
        </p:nvPicPr>
        <p:blipFill>
          <a:blip r:embed="rId2"/>
          <a:stretch>
            <a:fillRect/>
          </a:stretch>
        </p:blipFill>
        <p:spPr>
          <a:xfrm>
            <a:off x="-1" y="0"/>
            <a:ext cx="4191001" cy="464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343400" y="609600"/>
            <a:ext cx="4381453"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6)CHEMICAL EQUILIBRIUM</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7"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8" name="TextBox 7"/>
          <p:cNvSpPr txBox="1"/>
          <p:nvPr/>
        </p:nvSpPr>
        <p:spPr>
          <a:xfrm>
            <a:off x="4648200" y="2590800"/>
            <a:ext cx="3429000" cy="923330"/>
          </a:xfrm>
          <a:prstGeom prst="rect">
            <a:avLst/>
          </a:prstGeom>
          <a:noFill/>
        </p:spPr>
        <p:txBody>
          <a:bodyPr wrap="square" rtlCol="0">
            <a:spAutoFit/>
          </a:bodyPr>
          <a:lstStyle/>
          <a:p>
            <a:r>
              <a:rPr lang="en-US" dirty="0" smtClean="0"/>
              <a:t>6.1:	Dynamic equilibrium</a:t>
            </a:r>
          </a:p>
          <a:p>
            <a:r>
              <a:rPr lang="en-US" dirty="0" smtClean="0"/>
              <a:t>6.2:	Equilibrium constant</a:t>
            </a:r>
          </a:p>
          <a:p>
            <a:r>
              <a:rPr lang="en-US" dirty="0" smtClean="0"/>
              <a:t>6.3:	Le </a:t>
            </a:r>
            <a:r>
              <a:rPr lang="en-US" dirty="0" err="1" smtClean="0"/>
              <a:t>Chatelier’s</a:t>
            </a:r>
            <a:r>
              <a:rPr lang="en-US" dirty="0" smtClean="0"/>
              <a:t> principle</a:t>
            </a:r>
            <a:endParaRPr lang="en-US" dirty="0"/>
          </a:p>
        </p:txBody>
      </p:sp>
      <p:sp>
        <p:nvSpPr>
          <p:cNvPr id="9" name="TextBox 8"/>
          <p:cNvSpPr txBox="1"/>
          <p:nvPr/>
        </p:nvSpPr>
        <p:spPr>
          <a:xfrm>
            <a:off x="533400" y="5181600"/>
            <a:ext cx="7848600" cy="1477328"/>
          </a:xfrm>
          <a:prstGeom prst="rect">
            <a:avLst/>
          </a:prstGeom>
          <a:noFill/>
        </p:spPr>
        <p:txBody>
          <a:bodyPr wrap="square" rtlCol="0">
            <a:spAutoFit/>
          </a:bodyPr>
          <a:lstStyle/>
          <a:p>
            <a:pPr algn="ctr"/>
            <a:r>
              <a:rPr lang="en-US" b="1" dirty="0" smtClean="0"/>
              <a:t>Chemical equilibrium applies to reactions that can occur in both directions. So after some of the products are created the products begin to react to form the reactants. When a system in chemical equilibrium is disturbed by a change of temperature, pressure, or a concentration, the system shifts in equilibrium composition in a way that tends to counteract this change of variable.</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ock solution.jpg"/>
          <p:cNvPicPr>
            <a:picLocks noChangeAspect="1"/>
          </p:cNvPicPr>
          <p:nvPr/>
        </p:nvPicPr>
        <p:blipFill>
          <a:blip r:embed="rId2"/>
          <a:stretch>
            <a:fillRect/>
          </a:stretch>
        </p:blipFill>
        <p:spPr>
          <a:xfrm>
            <a:off x="0" y="0"/>
            <a:ext cx="4191000" cy="464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4648200" y="304800"/>
            <a:ext cx="3924253" cy="1754326"/>
          </a:xfrm>
          <a:prstGeom prst="rect">
            <a:avLst/>
          </a:prstGeom>
          <a:noFill/>
        </p:spPr>
        <p:txBody>
          <a:bodyPr wrap="squar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7)IONIC EQUILIBRIA</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6" name="Picture 2">
            <a:hlinkClick r:id="rId3" action="ppaction://hlinksldjump"/>
          </p:cNvPr>
          <p:cNvPicPr>
            <a:picLocks noChangeAspect="1" noChangeArrowheads="1"/>
          </p:cNvPicPr>
          <p:nvPr/>
        </p:nvPicPr>
        <p:blipFill>
          <a:blip r:embed="rId4" cstate="print"/>
          <a:srcRect/>
          <a:stretch>
            <a:fillRect/>
          </a:stretch>
        </p:blipFill>
        <p:spPr bwMode="auto">
          <a:xfrm>
            <a:off x="7696200" y="6096000"/>
            <a:ext cx="1143000" cy="609600"/>
          </a:xfrm>
          <a:prstGeom prst="rect">
            <a:avLst/>
          </a:prstGeom>
          <a:noFill/>
          <a:ln w="9525">
            <a:noFill/>
            <a:miter lim="800000"/>
            <a:headEnd/>
            <a:tailEnd/>
          </a:ln>
          <a:effectLst/>
        </p:spPr>
      </p:pic>
      <p:sp>
        <p:nvSpPr>
          <p:cNvPr id="7" name="TextBox 6"/>
          <p:cNvSpPr txBox="1"/>
          <p:nvPr/>
        </p:nvSpPr>
        <p:spPr>
          <a:xfrm>
            <a:off x="5334000" y="2514600"/>
            <a:ext cx="3124200" cy="646331"/>
          </a:xfrm>
          <a:prstGeom prst="rect">
            <a:avLst/>
          </a:prstGeom>
          <a:noFill/>
        </p:spPr>
        <p:txBody>
          <a:bodyPr wrap="square" rtlCol="0">
            <a:spAutoFit/>
          </a:bodyPr>
          <a:lstStyle/>
          <a:p>
            <a:r>
              <a:rPr lang="en-US" dirty="0" smtClean="0"/>
              <a:t>7.1:	Acids and bases</a:t>
            </a:r>
          </a:p>
          <a:p>
            <a:r>
              <a:rPr lang="en-US" dirty="0" smtClean="0"/>
              <a:t>7.2:	Acid-base titration</a:t>
            </a:r>
          </a:p>
        </p:txBody>
      </p:sp>
      <p:sp>
        <p:nvSpPr>
          <p:cNvPr id="8" name="TextBox 7"/>
          <p:cNvSpPr txBox="1"/>
          <p:nvPr/>
        </p:nvSpPr>
        <p:spPr>
          <a:xfrm>
            <a:off x="381000" y="4953000"/>
            <a:ext cx="7772400" cy="1200329"/>
          </a:xfrm>
          <a:prstGeom prst="rect">
            <a:avLst/>
          </a:prstGeom>
          <a:noFill/>
        </p:spPr>
        <p:txBody>
          <a:bodyPr wrap="square" rtlCol="0">
            <a:spAutoFit/>
          </a:bodyPr>
          <a:lstStyle/>
          <a:p>
            <a:pPr algn="ctr"/>
            <a:r>
              <a:rPr lang="en-US" b="1" dirty="0" smtClean="0"/>
              <a:t>Quantitative analysis of the concentration of an unknown acid or base solution. It makes use of the neutralization reaction that occurs between acids and bases and the knowledge of how acids and bases will react if their formulas are known and what kind of suitable indicator can be used.</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380</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cp:revision>
  <dcterms:created xsi:type="dcterms:W3CDTF">2011-12-06T23:11:09Z</dcterms:created>
  <dcterms:modified xsi:type="dcterms:W3CDTF">2011-12-27T19:40:42Z</dcterms:modified>
</cp:coreProperties>
</file>