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9767-D4C3-4D54-A8D4-BA61787D37A9}" type="datetimeFigureOut">
              <a:rPr lang="en-MY" smtClean="0"/>
              <a:t>29/8/2013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32EF-72E1-47FF-A5CF-2F62DDF543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753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F42B-16F2-4132-B6A3-697A39EA3A4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9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140EB0-A3AC-436B-9C8E-36CA3F763C7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3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2D9B3-5B39-43E5-A987-A98D4AEF3F0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7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6AE8-1D6F-4C03-9D95-F5DE40D1A00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3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339-7704-439B-9FCF-41329A00512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8D7C8-E97C-45F9-9FDC-A663AB520A2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8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F10A1-1438-4CF8-A674-7EEF39C864AF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4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0A4D3-9A7D-460E-BD49-F1AF24B04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0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1EAE-926E-4676-9C96-6A017CF9E1F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A8DB0-469B-4E67-9203-AFAB9A10283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5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D8347-7AFE-48F8-8D56-779EED8833C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86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C451C-CCD7-4D07-9F1C-F1E520C5420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5CE49-12DA-4D20-BF50-9BF233BF18A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3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05A59-8374-4D69-8C2E-D58A14E4A2F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4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u="sng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u="sng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u="sng">
              <a:solidFill>
                <a:prstClr val="white">
                  <a:alpha val="50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424096-8459-4D88-8CC1-B7DB66EEBB3F}" type="slidenum">
              <a:rPr lang="en-US" u="sng" smtClean="0">
                <a:solidFill>
                  <a:prstClr val="whit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u="sng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u="sng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551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568591"/>
              </p:ext>
            </p:extLst>
          </p:nvPr>
        </p:nvGraphicFramePr>
        <p:xfrm>
          <a:off x="2590800" y="2590800"/>
          <a:ext cx="3962400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itmap Image" r:id="rId4" imgW="2457143" imgH="1609524" progId="Paint.Picture">
                  <p:embed/>
                </p:oleObj>
              </mc:Choice>
              <mc:Fallback>
                <p:oleObj name="Bitmap Image" r:id="rId4" imgW="2457143" imgH="16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56000" contrast="-1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0800"/>
                        <a:ext cx="3962400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2201" name="WordArt 9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845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cs typeface="Arial"/>
              </a:rPr>
              <a:t>Bond polarity and dipole moment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cs typeface="Arial"/>
              </a:rPr>
              <a:t> Polarity of molecules</a:t>
            </a:r>
          </a:p>
        </p:txBody>
      </p:sp>
    </p:spTree>
    <p:extLst>
      <p:ext uri="{BB962C8B-B14F-4D97-AF65-F5344CB8AC3E}">
        <p14:creationId xmlns:p14="http://schemas.microsoft.com/office/powerpoint/2010/main" val="17093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04800" y="581025"/>
            <a:ext cx="84582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FF0000"/>
                </a:solidFill>
                <a:cs typeface="Arial" charset="0"/>
              </a:rPr>
              <a:t>Learning Outcomes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endParaRPr lang="en-US" sz="4000" b="1">
              <a:solidFill>
                <a:srgbClr val="FF0000"/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prstClr val="white"/>
                </a:solidFill>
                <a:cs typeface="Arial" charset="0"/>
              </a:rPr>
              <a:t>    At the end of the lesson the students should be able to: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prstClr val="white"/>
              </a:solidFill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prstClr val="white"/>
                </a:solidFill>
                <a:cs typeface="Arial" charset="0"/>
              </a:rPr>
              <a:t>(d) Explain bond dipole and dipole moment.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prstClr val="white"/>
                </a:solidFill>
                <a:cs typeface="Arial" charset="0"/>
              </a:rPr>
              <a:t>(e) Deduce the polarity of molecules based on the shapes and resultant bond dipole.</a:t>
            </a:r>
          </a:p>
        </p:txBody>
      </p:sp>
    </p:spTree>
    <p:extLst>
      <p:ext uri="{BB962C8B-B14F-4D97-AF65-F5344CB8AC3E}">
        <p14:creationId xmlns:p14="http://schemas.microsoft.com/office/powerpoint/2010/main" val="2909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30488"/>
            <a:ext cx="3352800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81000" y="381000"/>
            <a:ext cx="8153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prstClr val="white"/>
                </a:solidFill>
                <a:cs typeface="Arial" charset="0"/>
              </a:rPr>
              <a:t>When a negatively charged rod is brought close to a thin stream of water, deflection occurs.</a:t>
            </a:r>
          </a:p>
        </p:txBody>
      </p: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05602"/>
            <a:ext cx="5257800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5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590800" y="1173163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Polar bond </a:t>
            </a:r>
          </a:p>
        </p:txBody>
      </p:sp>
      <p:sp>
        <p:nvSpPr>
          <p:cNvPr id="400390" name="Rectangle 6"/>
          <p:cNvSpPr>
            <a:spLocks noChangeArrowheads="1"/>
          </p:cNvSpPr>
          <p:nvPr/>
        </p:nvSpPr>
        <p:spPr bwMode="auto">
          <a:xfrm>
            <a:off x="533400" y="1905000"/>
            <a:ext cx="8153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white"/>
                </a:solidFill>
                <a:cs typeface="Arial" charset="0"/>
              </a:rPr>
              <a:t>A bond between atoms of different </a:t>
            </a:r>
            <a:r>
              <a:rPr lang="en-US" sz="3200" b="1" dirty="0" err="1">
                <a:solidFill>
                  <a:prstClr val="white"/>
                </a:solidFill>
                <a:cs typeface="Arial" charset="0"/>
              </a:rPr>
              <a:t>electronegativities</a:t>
            </a:r>
            <a:r>
              <a:rPr lang="en-US" sz="3200" b="1" dirty="0">
                <a:solidFill>
                  <a:prstClr val="white"/>
                </a:solidFill>
                <a:cs typeface="Arial" charset="0"/>
              </a:rPr>
              <a:t> in which the distribution of the density of the bonding electron pair is asymmetrical.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414304"/>
              </p:ext>
            </p:extLst>
          </p:nvPr>
        </p:nvGraphicFramePr>
        <p:xfrm>
          <a:off x="3029872" y="4343400"/>
          <a:ext cx="324802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Bitmap Image" r:id="rId3" imgW="2486372" imgH="1638529" progId="Paint.Picture">
                  <p:embed/>
                </p:oleObj>
              </mc:Choice>
              <mc:Fallback>
                <p:oleObj name="Bitmap Image" r:id="rId3" imgW="2486372" imgH="16385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872" y="4343400"/>
                        <a:ext cx="3248025" cy="213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82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0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ten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9556"/>
            <a:ext cx="4800600" cy="2514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63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Patterns of electronegativity in the Periodic Table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CC0066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u="none" dirty="0">
                <a:solidFill>
                  <a:prstClr val="white"/>
                </a:solidFill>
              </a:rPr>
              <a:t>The most electronegative element is fluorine.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800" b="1" u="none" dirty="0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u="none" dirty="0">
                <a:solidFill>
                  <a:prstClr val="white"/>
                </a:solidFill>
              </a:rPr>
              <a:t>Electronegativity always increase towards fluorine in the Periodic Table.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3886200"/>
            <a:ext cx="7666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u="non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81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13255" y="8382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Polar molecule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914400" y="182880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white"/>
                </a:solidFill>
                <a:cs typeface="Arial" charset="0"/>
              </a:rPr>
              <a:t>A dipole molecule in which the positive and negative pole can be distinguished (because of the separation of the charge).</a:t>
            </a:r>
          </a:p>
        </p:txBody>
      </p:sp>
      <p:sp>
        <p:nvSpPr>
          <p:cNvPr id="411654" name="Rectangle 6"/>
          <p:cNvSpPr>
            <a:spLocks noChangeArrowheads="1"/>
          </p:cNvSpPr>
          <p:nvPr/>
        </p:nvSpPr>
        <p:spPr bwMode="auto">
          <a:xfrm>
            <a:off x="1752600" y="472440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     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+    </a:t>
            </a:r>
            <a:r>
              <a:rPr lang="en-US" sz="2800" b="1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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O  =  C  =  O      polar or nonpolar?</a:t>
            </a:r>
          </a:p>
        </p:txBody>
      </p:sp>
      <p:sp>
        <p:nvSpPr>
          <p:cNvPr id="411655" name="Rectangle 7"/>
          <p:cNvSpPr>
            <a:spLocks noChangeArrowheads="1"/>
          </p:cNvSpPr>
          <p:nvPr/>
        </p:nvSpPr>
        <p:spPr bwMode="auto">
          <a:xfrm>
            <a:off x="990600" y="3962400"/>
            <a:ext cx="1766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FF0000"/>
                </a:solidFill>
                <a:cs typeface="Arial" charset="0"/>
              </a:rPr>
              <a:t>Example: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10800000">
            <a:off x="1752600" y="5638800"/>
            <a:ext cx="990600" cy="381000"/>
            <a:chOff x="4680" y="8905"/>
            <a:chExt cx="900" cy="180"/>
          </a:xfrm>
        </p:grpSpPr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4680" y="9000"/>
              <a:ext cx="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3200" u="sng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>
              <a:off x="4860" y="8905"/>
              <a:ext cx="0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3200" u="sng">
                <a:solidFill>
                  <a:prstClr val="white"/>
                </a:solidFill>
                <a:cs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895600" y="5638800"/>
            <a:ext cx="990600" cy="381000"/>
            <a:chOff x="4680" y="8905"/>
            <a:chExt cx="900" cy="180"/>
          </a:xfrm>
        </p:grpSpPr>
        <p:sp>
          <p:nvSpPr>
            <p:cNvPr id="7177" name="Line 12"/>
            <p:cNvSpPr>
              <a:spLocks noChangeShapeType="1"/>
            </p:cNvSpPr>
            <p:nvPr/>
          </p:nvSpPr>
          <p:spPr bwMode="auto">
            <a:xfrm>
              <a:off x="4680" y="9000"/>
              <a:ext cx="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3200" u="sng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178" name="Line 13"/>
            <p:cNvSpPr>
              <a:spLocks noChangeShapeType="1"/>
            </p:cNvSpPr>
            <p:nvPr/>
          </p:nvSpPr>
          <p:spPr bwMode="auto">
            <a:xfrm>
              <a:off x="4860" y="8905"/>
              <a:ext cx="0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3200" u="sng">
                <a:solidFill>
                  <a:prstClr val="white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467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4" grpId="0"/>
      <p:bldP spid="4116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77724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none">
                <a:solidFill>
                  <a:srgbClr val="FF0000"/>
                </a:solidFill>
              </a:rPr>
              <a:t>Polar Molecules</a:t>
            </a:r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1676400" y="1981200"/>
            <a:ext cx="5486400" cy="3584575"/>
            <a:chOff x="178" y="1246"/>
            <a:chExt cx="3456" cy="2258"/>
          </a:xfrm>
        </p:grpSpPr>
        <p:pic>
          <p:nvPicPr>
            <p:cNvPr id="8204" name="Picture 5" descr="cha56011_09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" y="1246"/>
              <a:ext cx="3456" cy="2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Text Box 6"/>
            <p:cNvSpPr txBox="1">
              <a:spLocks noChangeArrowheads="1"/>
            </p:cNvSpPr>
            <p:nvPr/>
          </p:nvSpPr>
          <p:spPr bwMode="auto">
            <a:xfrm>
              <a:off x="944" y="22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u="none" dirty="0">
                  <a:solidFill>
                    <a:prstClr val="black"/>
                  </a:solidFill>
                </a:rPr>
                <a:t>H</a:t>
              </a:r>
            </a:p>
          </p:txBody>
        </p:sp>
        <p:sp>
          <p:nvSpPr>
            <p:cNvPr id="8206" name="Text Box 7"/>
            <p:cNvSpPr txBox="1">
              <a:spLocks noChangeArrowheads="1"/>
            </p:cNvSpPr>
            <p:nvPr/>
          </p:nvSpPr>
          <p:spPr bwMode="auto">
            <a:xfrm>
              <a:off x="2408" y="2216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u="none" dirty="0">
                  <a:solidFill>
                    <a:prstClr val="black"/>
                  </a:solidFill>
                </a:rPr>
                <a:t>F</a:t>
              </a:r>
            </a:p>
          </p:txBody>
        </p:sp>
      </p:grp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4548188" y="2554288"/>
            <a:ext cx="1706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none">
                <a:solidFill>
                  <a:srgbClr val="FF0000"/>
                </a:solidFill>
              </a:rPr>
              <a:t>electron rich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none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165350" y="2706688"/>
            <a:ext cx="1806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none">
                <a:solidFill>
                  <a:srgbClr val="D2610C"/>
                </a:solidFill>
              </a:rPr>
              <a:t>electron poor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none">
                <a:solidFill>
                  <a:srgbClr val="D2610C"/>
                </a:solidFill>
              </a:rPr>
              <a:t>region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95600" y="4267200"/>
            <a:ext cx="2819400" cy="838200"/>
            <a:chOff x="1920" y="2064"/>
            <a:chExt cx="1776" cy="528"/>
          </a:xfrm>
        </p:grpSpPr>
        <p:grpSp>
          <p:nvGrpSpPr>
            <p:cNvPr id="8199" name="Group 11"/>
            <p:cNvGrpSpPr>
              <a:grpSpLocks/>
            </p:cNvGrpSpPr>
            <p:nvPr/>
          </p:nvGrpSpPr>
          <p:grpSpPr bwMode="auto">
            <a:xfrm>
              <a:off x="1920" y="2160"/>
              <a:ext cx="1776" cy="432"/>
              <a:chOff x="1920" y="2160"/>
              <a:chExt cx="1776" cy="432"/>
            </a:xfrm>
          </p:grpSpPr>
          <p:sp>
            <p:nvSpPr>
              <p:cNvPr id="8201" name="Text Box 12"/>
              <p:cNvSpPr txBox="1">
                <a:spLocks noChangeArrowheads="1"/>
              </p:cNvSpPr>
              <p:nvPr/>
            </p:nvSpPr>
            <p:spPr bwMode="auto">
              <a:xfrm>
                <a:off x="1920" y="2304"/>
                <a:ext cx="3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u="none" dirty="0">
                    <a:solidFill>
                      <a:prstClr val="black"/>
                    </a:solidFill>
                    <a:latin typeface="Symbol" pitchFamily="18" charset="2"/>
                  </a:rPr>
                  <a:t>d+</a:t>
                </a:r>
              </a:p>
            </p:txBody>
          </p:sp>
          <p:sp>
            <p:nvSpPr>
              <p:cNvPr id="8202" name="Text Box 13"/>
              <p:cNvSpPr txBox="1">
                <a:spLocks noChangeArrowheads="1"/>
              </p:cNvSpPr>
              <p:nvPr/>
            </p:nvSpPr>
            <p:spPr bwMode="auto">
              <a:xfrm>
                <a:off x="3380" y="2256"/>
                <a:ext cx="3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u="none" dirty="0">
                    <a:solidFill>
                      <a:prstClr val="black"/>
                    </a:solidFill>
                    <a:latin typeface="Symbol" pitchFamily="18" charset="2"/>
                  </a:rPr>
                  <a:t>d-</a:t>
                </a:r>
              </a:p>
            </p:txBody>
          </p:sp>
          <p:sp>
            <p:nvSpPr>
              <p:cNvPr id="8203" name="Line 14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1488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MY" sz="3200" u="sng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200" name="Line 15"/>
            <p:cNvSpPr>
              <a:spLocks noChangeShapeType="1"/>
            </p:cNvSpPr>
            <p:nvPr/>
          </p:nvSpPr>
          <p:spPr bwMode="auto">
            <a:xfrm>
              <a:off x="2160" y="2064"/>
              <a:ext cx="0" cy="19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3200" u="sng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33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09600" y="4572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FF0000"/>
                </a:solidFill>
                <a:cs typeface="Arial" charset="0"/>
              </a:rPr>
              <a:t>Answer:</a:t>
            </a: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49323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14727" name="Rectangle 7"/>
          <p:cNvSpPr>
            <a:spLocks noChangeArrowheads="1"/>
          </p:cNvSpPr>
          <p:nvPr/>
        </p:nvSpPr>
        <p:spPr bwMode="auto">
          <a:xfrm>
            <a:off x="5334000" y="2971800"/>
            <a:ext cx="3810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6E52D6"/>
                </a:solidFill>
                <a:cs typeface="Arial" charset="0"/>
              </a:rPr>
              <a:t>polar molecules:</a:t>
            </a:r>
            <a:r>
              <a:rPr lang="en-US" sz="2800" b="1" dirty="0">
                <a:solidFill>
                  <a:prstClr val="white"/>
                </a:solidFill>
                <a:cs typeface="Arial" charset="0"/>
              </a:rPr>
              <a:t> H</a:t>
            </a:r>
            <a:r>
              <a:rPr lang="en-US" sz="2800" b="1" baseline="-25000" dirty="0">
                <a:solidFill>
                  <a:prstClr val="white"/>
                </a:solidFill>
                <a:cs typeface="Arial" charset="0"/>
              </a:rPr>
              <a:t>2</a:t>
            </a:r>
            <a:r>
              <a:rPr lang="en-US" sz="2800" b="1" dirty="0">
                <a:solidFill>
                  <a:prstClr val="white"/>
                </a:solidFill>
                <a:cs typeface="Arial" charset="0"/>
              </a:rPr>
              <a:t>O, NH</a:t>
            </a:r>
            <a:r>
              <a:rPr lang="en-US" sz="2800" b="1" baseline="-25000" dirty="0">
                <a:solidFill>
                  <a:prstClr val="white"/>
                </a:solidFill>
                <a:cs typeface="Arial" charset="0"/>
              </a:rPr>
              <a:t>3</a:t>
            </a:r>
            <a:r>
              <a:rPr lang="en-US" sz="2800" b="1" dirty="0">
                <a:solidFill>
                  <a:prstClr val="white"/>
                </a:solidFill>
                <a:cs typeface="Arial" charset="0"/>
              </a:rPr>
              <a:t>, CHCl</a:t>
            </a:r>
            <a:r>
              <a:rPr lang="en-US" sz="2800" b="1" baseline="-25000" dirty="0">
                <a:solidFill>
                  <a:prstClr val="white"/>
                </a:solidFill>
                <a:cs typeface="Arial" charset="0"/>
              </a:rPr>
              <a:t>3</a:t>
            </a:r>
            <a:endParaRPr lang="en-US" sz="2800" b="1" dirty="0">
              <a:solidFill>
                <a:prstClr val="white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6E52D6"/>
                </a:solidFill>
                <a:cs typeface="Arial" charset="0"/>
              </a:rPr>
              <a:t>non-polar molecule:</a:t>
            </a:r>
            <a:r>
              <a:rPr lang="en-US" sz="2800" b="1" dirty="0">
                <a:solidFill>
                  <a:prstClr val="white"/>
                </a:solidFill>
                <a:cs typeface="Arial" charset="0"/>
              </a:rPr>
              <a:t> CCl</a:t>
            </a:r>
            <a:r>
              <a:rPr lang="en-US" sz="2800" b="1" baseline="-25000" dirty="0">
                <a:solidFill>
                  <a:prstClr val="white"/>
                </a:solidFill>
                <a:cs typeface="Arial" charset="0"/>
              </a:rPr>
              <a:t>4</a:t>
            </a:r>
            <a:endParaRPr lang="en-US" sz="2800" b="1" dirty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0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185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Perspective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KMTK</dc:creator>
  <cp:lastModifiedBy>KMTK</cp:lastModifiedBy>
  <cp:revision>5</cp:revision>
  <dcterms:created xsi:type="dcterms:W3CDTF">2013-08-29T01:12:35Z</dcterms:created>
  <dcterms:modified xsi:type="dcterms:W3CDTF">2013-08-31T08:36:51Z</dcterms:modified>
</cp:coreProperties>
</file>